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20"/>
  </p:notesMasterIdLst>
  <p:handoutMasterIdLst>
    <p:handoutMasterId r:id="rId21"/>
  </p:handoutMasterIdLst>
  <p:sldIdLst>
    <p:sldId id="280" r:id="rId3"/>
    <p:sldId id="302" r:id="rId4"/>
    <p:sldId id="335" r:id="rId5"/>
    <p:sldId id="350" r:id="rId6"/>
    <p:sldId id="309" r:id="rId7"/>
    <p:sldId id="310" r:id="rId8"/>
    <p:sldId id="349" r:id="rId9"/>
    <p:sldId id="304" r:id="rId10"/>
    <p:sldId id="332" r:id="rId11"/>
    <p:sldId id="333" r:id="rId12"/>
    <p:sldId id="303" r:id="rId13"/>
    <p:sldId id="345" r:id="rId14"/>
    <p:sldId id="346" r:id="rId15"/>
    <p:sldId id="328" r:id="rId16"/>
    <p:sldId id="347" r:id="rId17"/>
    <p:sldId id="348" r:id="rId18"/>
    <p:sldId id="34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gh, Kristin - RD, National Office" initials="LKRNO" lastIdx="1" clrIdx="0">
    <p:extLst>
      <p:ext uri="{19B8F6BF-5375-455C-9EA6-DF929625EA0E}">
        <p15:presenceInfo xmlns:p15="http://schemas.microsoft.com/office/powerpoint/2012/main" userId="S::kristin.lough@usda.gov::cf8cbbe6-9654-468e-8827-0f587e2ba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4249" autoAdjust="0"/>
  </p:normalViewPr>
  <p:slideViewPr>
    <p:cSldViewPr>
      <p:cViewPr varScale="1">
        <p:scale>
          <a:sx n="81" d="100"/>
          <a:sy n="81" d="100"/>
        </p:scale>
        <p:origin x="1296"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8T09:51:09.408" idx="1">
    <p:pos x="10" y="10"/>
    <p:text>W/out a legend, it's uclear whether the map highlights originally obligated BIP projects or only those that were completed.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22" tIns="45710" rIns="91422" bIns="45710" rtlCol="0"/>
          <a:lstStyle>
            <a:lvl1pPr algn="l">
              <a:defRPr sz="1200"/>
            </a:lvl1pPr>
          </a:lstStyle>
          <a:p>
            <a:endParaRPr lang="en-US"/>
          </a:p>
        </p:txBody>
      </p:sp>
      <p:sp>
        <p:nvSpPr>
          <p:cNvPr id="3" name="Date Placeholder 2"/>
          <p:cNvSpPr>
            <a:spLocks noGrp="1"/>
          </p:cNvSpPr>
          <p:nvPr>
            <p:ph type="dt" sz="quarter" idx="1"/>
          </p:nvPr>
        </p:nvSpPr>
        <p:spPr>
          <a:xfrm>
            <a:off x="3970338" y="2"/>
            <a:ext cx="3038475" cy="466725"/>
          </a:xfrm>
          <a:prstGeom prst="rect">
            <a:avLst/>
          </a:prstGeom>
        </p:spPr>
        <p:txBody>
          <a:bodyPr vert="horz" lIns="91422" tIns="45710" rIns="91422" bIns="45710" rtlCol="0"/>
          <a:lstStyle>
            <a:lvl1pPr algn="r">
              <a:defRPr sz="1200"/>
            </a:lvl1pPr>
          </a:lstStyle>
          <a:p>
            <a:fld id="{BE0BB9C9-3040-4477-A61F-E6BA058BB052}" type="datetimeFigureOut">
              <a:rPr lang="en-US" smtClean="0"/>
              <a:t>7/18/2022</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1422" tIns="45710" rIns="91422"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22" tIns="45710" rIns="91422" bIns="45710" rtlCol="0" anchor="b"/>
          <a:lstStyle>
            <a:lvl1pPr algn="r">
              <a:defRPr sz="1200"/>
            </a:lvl1pPr>
          </a:lstStyle>
          <a:p>
            <a:fld id="{5E76913F-01F8-438E-ADC2-0F27CE08396E}" type="slidenum">
              <a:rPr lang="en-US" smtClean="0"/>
              <a:t>‹#›</a:t>
            </a:fld>
            <a:endParaRPr lang="en-US"/>
          </a:p>
        </p:txBody>
      </p:sp>
    </p:spTree>
    <p:extLst>
      <p:ext uri="{BB962C8B-B14F-4D97-AF65-F5344CB8AC3E}">
        <p14:creationId xmlns:p14="http://schemas.microsoft.com/office/powerpoint/2010/main" val="124885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7" tIns="46579" rIns="93157" bIns="46579" rtlCol="0"/>
          <a:lstStyle>
            <a:lvl1pPr algn="l">
              <a:defRPr sz="1200"/>
            </a:lvl1pPr>
          </a:lstStyle>
          <a:p>
            <a:endParaRPr lang="en-US"/>
          </a:p>
        </p:txBody>
      </p:sp>
      <p:sp>
        <p:nvSpPr>
          <p:cNvPr id="3" name="Date Placeholder 2"/>
          <p:cNvSpPr>
            <a:spLocks noGrp="1"/>
          </p:cNvSpPr>
          <p:nvPr>
            <p:ph type="dt" idx="1"/>
          </p:nvPr>
        </p:nvSpPr>
        <p:spPr>
          <a:xfrm>
            <a:off x="3970940" y="2"/>
            <a:ext cx="3037840" cy="464820"/>
          </a:xfrm>
          <a:prstGeom prst="rect">
            <a:avLst/>
          </a:prstGeom>
        </p:spPr>
        <p:txBody>
          <a:bodyPr vert="horz" lIns="93157" tIns="46579" rIns="93157" bIns="46579" rtlCol="0"/>
          <a:lstStyle>
            <a:lvl1pPr algn="r">
              <a:defRPr sz="1200"/>
            </a:lvl1pPr>
          </a:lstStyle>
          <a:p>
            <a:fld id="{B30E274A-31FB-4EFE-B77D-DFEB496C4D94}" type="datetimeFigureOut">
              <a:rPr lang="en-US" smtClean="0"/>
              <a:t>7/18/2022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7" tIns="46579" rIns="93157" bIns="4657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7" tIns="46579" rIns="93157"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7" tIns="46579" rIns="93157"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7" tIns="46579" rIns="93157" bIns="46579" rtlCol="0" anchor="b"/>
          <a:lstStyle>
            <a:lvl1pPr algn="r">
              <a:defRPr sz="1200"/>
            </a:lvl1pPr>
          </a:lstStyle>
          <a:p>
            <a:fld id="{5D62FD9E-0548-417A-B2C8-9EC4D87D517F}" type="slidenum">
              <a:rPr lang="en-US" smtClean="0"/>
              <a:t>‹#›</a:t>
            </a:fld>
            <a:endParaRPr lang="en-US"/>
          </a:p>
        </p:txBody>
      </p:sp>
    </p:spTree>
    <p:extLst>
      <p:ext uri="{BB962C8B-B14F-4D97-AF65-F5344CB8AC3E}">
        <p14:creationId xmlns:p14="http://schemas.microsoft.com/office/powerpoint/2010/main" val="197675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2</a:t>
            </a:fld>
            <a:endParaRPr lang="en-US"/>
          </a:p>
        </p:txBody>
      </p:sp>
    </p:spTree>
    <p:extLst>
      <p:ext uri="{BB962C8B-B14F-4D97-AF65-F5344CB8AC3E}">
        <p14:creationId xmlns:p14="http://schemas.microsoft.com/office/powerpoint/2010/main" val="364482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3</a:t>
            </a:fld>
            <a:endParaRPr lang="en-US"/>
          </a:p>
        </p:txBody>
      </p:sp>
    </p:spTree>
    <p:extLst>
      <p:ext uri="{BB962C8B-B14F-4D97-AF65-F5344CB8AC3E}">
        <p14:creationId xmlns:p14="http://schemas.microsoft.com/office/powerpoint/2010/main" val="117302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4</a:t>
            </a:fld>
            <a:endParaRPr lang="en-US"/>
          </a:p>
        </p:txBody>
      </p:sp>
    </p:spTree>
    <p:extLst>
      <p:ext uri="{BB962C8B-B14F-4D97-AF65-F5344CB8AC3E}">
        <p14:creationId xmlns:p14="http://schemas.microsoft.com/office/powerpoint/2010/main" val="18145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5</a:t>
            </a:fld>
            <a:endParaRPr lang="en-US"/>
          </a:p>
        </p:txBody>
      </p:sp>
    </p:spTree>
    <p:extLst>
      <p:ext uri="{BB962C8B-B14F-4D97-AF65-F5344CB8AC3E}">
        <p14:creationId xmlns:p14="http://schemas.microsoft.com/office/powerpoint/2010/main" val="362114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9</a:t>
            </a:fld>
            <a:endParaRPr lang="en-US"/>
          </a:p>
        </p:txBody>
      </p:sp>
    </p:spTree>
    <p:extLst>
      <p:ext uri="{BB962C8B-B14F-4D97-AF65-F5344CB8AC3E}">
        <p14:creationId xmlns:p14="http://schemas.microsoft.com/office/powerpoint/2010/main" val="389235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10</a:t>
            </a:fld>
            <a:endParaRPr lang="en-US"/>
          </a:p>
        </p:txBody>
      </p:sp>
    </p:spTree>
    <p:extLst>
      <p:ext uri="{BB962C8B-B14F-4D97-AF65-F5344CB8AC3E}">
        <p14:creationId xmlns:p14="http://schemas.microsoft.com/office/powerpoint/2010/main" val="400903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11</a:t>
            </a:fld>
            <a:endParaRPr lang="en-US"/>
          </a:p>
        </p:txBody>
      </p:sp>
    </p:spTree>
    <p:extLst>
      <p:ext uri="{BB962C8B-B14F-4D97-AF65-F5344CB8AC3E}">
        <p14:creationId xmlns:p14="http://schemas.microsoft.com/office/powerpoint/2010/main" val="224533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12</a:t>
            </a:fld>
            <a:endParaRPr lang="en-US"/>
          </a:p>
        </p:txBody>
      </p:sp>
    </p:spTree>
    <p:extLst>
      <p:ext uri="{BB962C8B-B14F-4D97-AF65-F5344CB8AC3E}">
        <p14:creationId xmlns:p14="http://schemas.microsoft.com/office/powerpoint/2010/main" val="188031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13</a:t>
            </a:fld>
            <a:endParaRPr lang="en-US"/>
          </a:p>
        </p:txBody>
      </p:sp>
    </p:spTree>
    <p:extLst>
      <p:ext uri="{BB962C8B-B14F-4D97-AF65-F5344CB8AC3E}">
        <p14:creationId xmlns:p14="http://schemas.microsoft.com/office/powerpoint/2010/main" val="382366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100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2797"/>
            <a:ext cx="9144000" cy="925203"/>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180050"/>
          </a:xfrm>
          <a:prstGeom prst="rect">
            <a:avLst/>
          </a:prstGeom>
        </p:spPr>
      </p:pic>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667"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46574"/>
            <a:ext cx="9144000" cy="914123"/>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8305800" y="6549154"/>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pender@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71600"/>
            <a:ext cx="8610600" cy="51816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a:t>Impacts of the Broadband Initiatives Program by Race &amp; Ethnicity</a:t>
            </a:r>
          </a:p>
          <a:p>
            <a:pPr>
              <a:spcBef>
                <a:spcPts val="0"/>
              </a:spcBef>
            </a:pPr>
            <a:endParaRPr lang="en-US" sz="2900" dirty="0"/>
          </a:p>
          <a:p>
            <a:r>
              <a:rPr lang="en-US" sz="2400" dirty="0"/>
              <a:t>John Pender*, Joshua Goldstein**, Devika Mahoney-Nair**, Hanna Charankevich**, and Josemari Feliciano***</a:t>
            </a:r>
          </a:p>
          <a:p>
            <a:endParaRPr lang="en-US" sz="2400" dirty="0"/>
          </a:p>
          <a:p>
            <a:r>
              <a:rPr lang="en-US" sz="2400" dirty="0"/>
              <a:t>* USDA Economic Research Service (</a:t>
            </a:r>
            <a:r>
              <a:rPr lang="en-US" sz="2400" dirty="0">
                <a:hlinkClick r:id="rId2"/>
              </a:rPr>
              <a:t>john.pender@usda.gov</a:t>
            </a:r>
            <a:r>
              <a:rPr lang="en-US" sz="2400" dirty="0"/>
              <a:t>) </a:t>
            </a:r>
          </a:p>
          <a:p>
            <a:r>
              <a:rPr lang="en-US" sz="2400" dirty="0"/>
              <a:t>** University of Virginia, Biocomplexity Institute, Social and Decision Analytics Division</a:t>
            </a:r>
          </a:p>
          <a:p>
            <a:r>
              <a:rPr lang="en-US" sz="2400" dirty="0"/>
              <a:t>*** USDA Rural Development Innovation Center</a:t>
            </a:r>
          </a:p>
          <a:p>
            <a:endParaRPr lang="en-US" sz="2400" dirty="0"/>
          </a:p>
          <a:p>
            <a:r>
              <a:rPr lang="en-US" sz="2400" dirty="0"/>
              <a:t> Presented at the 2022 Agricultural and Applied Economics Annual Meetings</a:t>
            </a:r>
          </a:p>
          <a:p>
            <a:r>
              <a:rPr lang="en-US" sz="2400" dirty="0"/>
              <a:t>Anaheim, California</a:t>
            </a:r>
          </a:p>
          <a:p>
            <a:r>
              <a:rPr lang="en-US" sz="2400" dirty="0"/>
              <a:t>August 1, 2022</a:t>
            </a:r>
          </a:p>
          <a:p>
            <a:endParaRPr lang="en-US" sz="2400" dirty="0"/>
          </a:p>
          <a:p>
            <a:pPr algn="l"/>
            <a:r>
              <a:rPr lang="en-US" sz="2400" dirty="0"/>
              <a:t>The findings and conclusions in this presentation are those of the authors and should not be construed to represent any official USDA or U.S. Government determination or policy. This research was supported by the U.S. Department of Agriculture, Economic Research Service under Cooperative Agreement Numbers </a:t>
            </a:r>
            <a:r>
              <a:rPr lang="en-US" sz="2400" b="0" i="0" u="none" strike="noStrike" baseline="0" dirty="0">
                <a:solidFill>
                  <a:srgbClr val="000000"/>
                </a:solidFill>
              </a:rPr>
              <a:t>58-6000- 8-0039 and 58-6000-1-0099</a:t>
            </a:r>
            <a:r>
              <a:rPr lang="en-US" sz="2400" dirty="0"/>
              <a:t>.</a:t>
            </a:r>
          </a:p>
          <a:p>
            <a:endParaRPr lang="en-US" sz="2500" dirty="0"/>
          </a:p>
          <a:p>
            <a:endParaRPr lang="en-US" sz="2500" dirty="0"/>
          </a:p>
          <a:p>
            <a:endParaRPr lang="en-US" sz="2500" dirty="0"/>
          </a:p>
          <a:p>
            <a:endParaRPr lang="en-US" sz="2500" dirty="0"/>
          </a:p>
        </p:txBody>
      </p:sp>
      <p:sp>
        <p:nvSpPr>
          <p:cNvPr id="4" name="Rectangle 3"/>
          <p:cNvSpPr/>
          <p:nvPr/>
        </p:nvSpPr>
        <p:spPr>
          <a:xfrm>
            <a:off x="0" y="0"/>
            <a:ext cx="9144000" cy="6858000"/>
          </a:xfrm>
          <a:prstGeom prst="rect">
            <a:avLst/>
          </a:prstGeom>
          <a:noFill/>
          <a:ln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6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Variables (2)</a:t>
            </a:r>
          </a:p>
        </p:txBody>
      </p:sp>
      <p:sp>
        <p:nvSpPr>
          <p:cNvPr id="4" name="Content Placeholder 3"/>
          <p:cNvSpPr>
            <a:spLocks noGrp="1"/>
          </p:cNvSpPr>
          <p:nvPr>
            <p:ph idx="1"/>
          </p:nvPr>
        </p:nvSpPr>
        <p:spPr>
          <a:xfrm>
            <a:off x="304800" y="1066800"/>
            <a:ext cx="8610600" cy="4906963"/>
          </a:xfrm>
        </p:spPr>
        <p:txBody>
          <a:bodyPr>
            <a:normAutofit/>
          </a:bodyPr>
          <a:lstStyle/>
          <a:p>
            <a:pPr marL="0" indent="0">
              <a:buNone/>
            </a:pPr>
            <a:r>
              <a:rPr lang="en-US" sz="2400" b="1" dirty="0"/>
              <a:t>Control variables</a:t>
            </a:r>
          </a:p>
          <a:p>
            <a:r>
              <a:rPr lang="en-US" sz="2400" dirty="0"/>
              <a:t>Ln(employment) in 2009 (for employment regressions)</a:t>
            </a:r>
          </a:p>
          <a:p>
            <a:r>
              <a:rPr lang="en-US" sz="2400" dirty="0"/>
              <a:t>Population in 2010 and population density in 2006-2010</a:t>
            </a:r>
          </a:p>
          <a:p>
            <a:r>
              <a:rPr lang="en-US" sz="2400" dirty="0"/>
              <a:t>Demographic composition in 2006-2010 (share of adults with high school education or less; share of population age 65 or older, share in poverty, Hispanic, Black)</a:t>
            </a:r>
          </a:p>
          <a:p>
            <a:r>
              <a:rPr lang="en-US" sz="2400" dirty="0"/>
              <a:t>Share of workers by major industry in 2006-2010</a:t>
            </a:r>
          </a:p>
          <a:p>
            <a:r>
              <a:rPr lang="en-US" sz="2400" dirty="0"/>
              <a:t>Rurality of tract (dummy variables for micropolitan, small town, rural) </a:t>
            </a:r>
          </a:p>
          <a:p>
            <a:r>
              <a:rPr lang="en-US" sz="2400" dirty="0"/>
              <a:t>State fixed effects</a:t>
            </a:r>
          </a:p>
          <a:p>
            <a:pPr marL="57150" indent="0">
              <a:buNone/>
            </a:pPr>
            <a:endParaRPr lang="en-US" sz="2000" dirty="0"/>
          </a:p>
        </p:txBody>
      </p:sp>
    </p:spTree>
    <p:extLst>
      <p:ext uri="{BB962C8B-B14F-4D97-AF65-F5344CB8AC3E}">
        <p14:creationId xmlns:p14="http://schemas.microsoft.com/office/powerpoint/2010/main" val="396192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Data Sources</a:t>
            </a:r>
          </a:p>
        </p:txBody>
      </p:sp>
      <p:sp>
        <p:nvSpPr>
          <p:cNvPr id="4" name="Content Placeholder 3"/>
          <p:cNvSpPr>
            <a:spLocks noGrp="1"/>
          </p:cNvSpPr>
          <p:nvPr>
            <p:ph idx="1"/>
          </p:nvPr>
        </p:nvSpPr>
        <p:spPr>
          <a:xfrm>
            <a:off x="304800" y="1112837"/>
            <a:ext cx="8610600" cy="4906963"/>
          </a:xfrm>
        </p:spPr>
        <p:txBody>
          <a:bodyPr>
            <a:normAutofit fontScale="92500"/>
          </a:bodyPr>
          <a:lstStyle/>
          <a:p>
            <a:r>
              <a:rPr lang="en-US" sz="2400" dirty="0"/>
              <a:t>USDA Rural Utilities Service (RUS) program data – maps of BIP service areas</a:t>
            </a:r>
          </a:p>
          <a:p>
            <a:r>
              <a:rPr lang="en-US" sz="2400" dirty="0"/>
              <a:t>Census Longitudinal Employer-Household Dynamics Origin- Destination Employment Statistics (LEHD/LODES) census block-level data for 2009-2018</a:t>
            </a:r>
          </a:p>
          <a:p>
            <a:r>
              <a:rPr lang="en-US" sz="2400" dirty="0"/>
              <a:t>FCC Form 477 tract-level data on broadband subscriptions per household, Dec. 2011 and Dec. 2016</a:t>
            </a:r>
          </a:p>
          <a:p>
            <a:r>
              <a:rPr lang="en-US" sz="2400" dirty="0"/>
              <a:t>NTIA National Broadband Map/State Broadband Initiative census block-level  data on broadband availability in June 2011 </a:t>
            </a:r>
          </a:p>
          <a:p>
            <a:r>
              <a:rPr lang="en-US" sz="2400" dirty="0"/>
              <a:t>American Community Survey (ACS) census tract-level data for 2006-2010 on demographic and socioeconomic characteristics</a:t>
            </a:r>
            <a:endParaRPr lang="en-US" sz="2000" dirty="0"/>
          </a:p>
          <a:p>
            <a:r>
              <a:rPr lang="en-US" sz="2400" dirty="0"/>
              <a:t>USDA Economic Research Service (ERS) Rural-Urban Commuting Area codes to classify census tracts as metro, micro, small town, or rural</a:t>
            </a:r>
          </a:p>
        </p:txBody>
      </p:sp>
    </p:spTree>
    <p:extLst>
      <p:ext uri="{BB962C8B-B14F-4D97-AF65-F5344CB8AC3E}">
        <p14:creationId xmlns:p14="http://schemas.microsoft.com/office/powerpoint/2010/main" val="238394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F6C22-FF6B-4507-B838-577FE5E78E95}"/>
              </a:ext>
            </a:extLst>
          </p:cNvPr>
          <p:cNvSpPr>
            <a:spLocks noGrp="1"/>
          </p:cNvSpPr>
          <p:nvPr>
            <p:ph type="title"/>
          </p:nvPr>
        </p:nvSpPr>
        <p:spPr>
          <a:xfrm>
            <a:off x="0" y="76200"/>
            <a:ext cx="9143998" cy="785979"/>
          </a:xfrm>
        </p:spPr>
        <p:txBody>
          <a:bodyPr>
            <a:noAutofit/>
          </a:bodyPr>
          <a:lstStyle/>
          <a:p>
            <a:r>
              <a:rPr lang="en-US" sz="2600" dirty="0"/>
              <a:t>Selected Results – OLS and </a:t>
            </a:r>
            <a:r>
              <a:rPr lang="en-US" sz="2600" dirty="0" err="1"/>
              <a:t>Lewbel</a:t>
            </a:r>
            <a:r>
              <a:rPr lang="en-US" sz="2600" dirty="0"/>
              <a:t> IV Models</a:t>
            </a:r>
            <a:br>
              <a:rPr lang="en-US" sz="2600" dirty="0"/>
            </a:br>
            <a:r>
              <a:rPr lang="en-US" sz="2600" dirty="0"/>
              <a:t>Dependent variable: </a:t>
            </a:r>
            <a:r>
              <a:rPr lang="el-GR" sz="2600" dirty="0"/>
              <a:t>Δ</a:t>
            </a:r>
            <a:r>
              <a:rPr lang="en-US" sz="2600" dirty="0"/>
              <a:t>Share Adopting BB at 200 kbps (2011-2016) </a:t>
            </a:r>
          </a:p>
        </p:txBody>
      </p:sp>
      <p:sp>
        <p:nvSpPr>
          <p:cNvPr id="9" name="TextBox 8">
            <a:extLst>
              <a:ext uri="{FF2B5EF4-FFF2-40B4-BE49-F238E27FC236}">
                <a16:creationId xmlns:a16="http://schemas.microsoft.com/office/drawing/2014/main" id="{7A10C005-D296-4EDD-8D9E-0500C1C79308}"/>
              </a:ext>
            </a:extLst>
          </p:cNvPr>
          <p:cNvSpPr txBox="1"/>
          <p:nvPr/>
        </p:nvSpPr>
        <p:spPr>
          <a:xfrm>
            <a:off x="15659" y="5514201"/>
            <a:ext cx="5242141" cy="276999"/>
          </a:xfrm>
          <a:prstGeom prst="rect">
            <a:avLst/>
          </a:prstGeom>
          <a:noFill/>
        </p:spPr>
        <p:txBody>
          <a:bodyPr wrap="none" rtlCol="0">
            <a:spAutoFit/>
          </a:bodyPr>
          <a:lstStyle/>
          <a:p>
            <a:r>
              <a:rPr lang="en-US" sz="1200" dirty="0"/>
              <a:t>*, **, *** indicate statistical significance at 10%, 5%, and 1% levels, respectively.</a:t>
            </a:r>
          </a:p>
        </p:txBody>
      </p:sp>
      <p:graphicFrame>
        <p:nvGraphicFramePr>
          <p:cNvPr id="8" name="Table 7">
            <a:extLst>
              <a:ext uri="{FF2B5EF4-FFF2-40B4-BE49-F238E27FC236}">
                <a16:creationId xmlns:a16="http://schemas.microsoft.com/office/drawing/2014/main" id="{9AF7DE85-EA73-46FF-BB59-B8464BEB371F}"/>
              </a:ext>
            </a:extLst>
          </p:cNvPr>
          <p:cNvGraphicFramePr>
            <a:graphicFrameLocks/>
          </p:cNvGraphicFramePr>
          <p:nvPr>
            <p:extLst>
              <p:ext uri="{D42A27DB-BD31-4B8C-83A1-F6EECF244321}">
                <p14:modId xmlns:p14="http://schemas.microsoft.com/office/powerpoint/2010/main" val="844030427"/>
              </p:ext>
            </p:extLst>
          </p:nvPr>
        </p:nvGraphicFramePr>
        <p:xfrm>
          <a:off x="0" y="893065"/>
          <a:ext cx="9144002" cy="466953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767984405"/>
                    </a:ext>
                  </a:extLst>
                </a:gridCol>
                <a:gridCol w="914400">
                  <a:extLst>
                    <a:ext uri="{9D8B030D-6E8A-4147-A177-3AD203B41FA5}">
                      <a16:colId xmlns:a16="http://schemas.microsoft.com/office/drawing/2014/main" val="2051510530"/>
                    </a:ext>
                  </a:extLst>
                </a:gridCol>
                <a:gridCol w="914400">
                  <a:extLst>
                    <a:ext uri="{9D8B030D-6E8A-4147-A177-3AD203B41FA5}">
                      <a16:colId xmlns:a16="http://schemas.microsoft.com/office/drawing/2014/main" val="3988239435"/>
                    </a:ext>
                  </a:extLst>
                </a:gridCol>
                <a:gridCol w="914400">
                  <a:extLst>
                    <a:ext uri="{9D8B030D-6E8A-4147-A177-3AD203B41FA5}">
                      <a16:colId xmlns:a16="http://schemas.microsoft.com/office/drawing/2014/main" val="2074022369"/>
                    </a:ext>
                  </a:extLst>
                </a:gridCol>
                <a:gridCol w="914400">
                  <a:extLst>
                    <a:ext uri="{9D8B030D-6E8A-4147-A177-3AD203B41FA5}">
                      <a16:colId xmlns:a16="http://schemas.microsoft.com/office/drawing/2014/main" val="2755645370"/>
                    </a:ext>
                  </a:extLst>
                </a:gridCol>
                <a:gridCol w="914400">
                  <a:extLst>
                    <a:ext uri="{9D8B030D-6E8A-4147-A177-3AD203B41FA5}">
                      <a16:colId xmlns:a16="http://schemas.microsoft.com/office/drawing/2014/main" val="2148858494"/>
                    </a:ext>
                  </a:extLst>
                </a:gridCol>
                <a:gridCol w="990600">
                  <a:extLst>
                    <a:ext uri="{9D8B030D-6E8A-4147-A177-3AD203B41FA5}">
                      <a16:colId xmlns:a16="http://schemas.microsoft.com/office/drawing/2014/main" val="827856768"/>
                    </a:ext>
                  </a:extLst>
                </a:gridCol>
                <a:gridCol w="914400">
                  <a:extLst>
                    <a:ext uri="{9D8B030D-6E8A-4147-A177-3AD203B41FA5}">
                      <a16:colId xmlns:a16="http://schemas.microsoft.com/office/drawing/2014/main" val="352097088"/>
                    </a:ext>
                  </a:extLst>
                </a:gridCol>
                <a:gridCol w="914402">
                  <a:extLst>
                    <a:ext uri="{9D8B030D-6E8A-4147-A177-3AD203B41FA5}">
                      <a16:colId xmlns:a16="http://schemas.microsoft.com/office/drawing/2014/main" val="1222576509"/>
                    </a:ext>
                  </a:extLst>
                </a:gridCol>
              </a:tblGrid>
              <a:tr h="261643">
                <a:tc>
                  <a:txBody>
                    <a:bodyPr/>
                    <a:lstStyle/>
                    <a:p>
                      <a:pPr algn="l"/>
                      <a:r>
                        <a:rPr lang="en-US" sz="1300" dirty="0"/>
                        <a:t>Variable</a:t>
                      </a:r>
                    </a:p>
                  </a:txBody>
                  <a:tcPr marT="50292" marB="50292"/>
                </a:tc>
                <a:tc gridSpan="2">
                  <a:txBody>
                    <a:bodyPr/>
                    <a:lstStyle/>
                    <a:p>
                      <a:pPr algn="ctr"/>
                      <a:r>
                        <a:rPr lang="en-US" sz="1300" dirty="0"/>
                        <a:t>All tracts</a:t>
                      </a:r>
                    </a:p>
                  </a:txBody>
                  <a:tcPr marT="50292" marB="50292"/>
                </a:tc>
                <a:tc hMerge="1">
                  <a:txBody>
                    <a:bodyPr/>
                    <a:lstStyle/>
                    <a:p>
                      <a:pPr algn="ctr"/>
                      <a:endParaRPr lang="en-US" sz="1600" dirty="0"/>
                    </a:p>
                  </a:txBody>
                  <a:tcPr marT="50292" marB="50292"/>
                </a:tc>
                <a:tc gridSpan="2">
                  <a:txBody>
                    <a:bodyPr/>
                    <a:lstStyle/>
                    <a:p>
                      <a:pPr algn="ctr"/>
                      <a:r>
                        <a:rPr lang="en-US" sz="1300" dirty="0"/>
                        <a:t>Tracts with &gt;50% Whites</a:t>
                      </a:r>
                    </a:p>
                  </a:txBody>
                  <a:tcPr marT="50292" marB="50292"/>
                </a:tc>
                <a:tc hMerge="1">
                  <a:txBody>
                    <a:bodyPr/>
                    <a:lstStyle/>
                    <a:p>
                      <a:pPr algn="ctr"/>
                      <a:endParaRPr lang="en-US" sz="1600" dirty="0"/>
                    </a:p>
                  </a:txBody>
                  <a:tcPr marT="50292" marB="50292"/>
                </a:tc>
                <a:tc gridSpan="2">
                  <a:txBody>
                    <a:bodyPr/>
                    <a:lstStyle/>
                    <a:p>
                      <a:pPr algn="ctr"/>
                      <a:r>
                        <a:rPr lang="en-US" sz="1300" dirty="0"/>
                        <a:t>Tracts with &gt;50% Blacks </a:t>
                      </a:r>
                    </a:p>
                  </a:txBody>
                  <a:tcPr marT="50292" marB="50292"/>
                </a:tc>
                <a:tc hMerge="1">
                  <a:txBody>
                    <a:bodyPr/>
                    <a:lstStyle/>
                    <a:p>
                      <a:pPr algn="ctr"/>
                      <a:endParaRPr lang="en-US" sz="1600" dirty="0"/>
                    </a:p>
                  </a:txBody>
                  <a:tcPr marT="50292" marB="50292"/>
                </a:tc>
                <a:tc gridSpan="2">
                  <a:txBody>
                    <a:bodyPr/>
                    <a:lstStyle/>
                    <a:p>
                      <a:pPr algn="ctr"/>
                      <a:r>
                        <a:rPr lang="en-US" sz="1300" dirty="0"/>
                        <a:t>Tracts with &gt;50% Hispanics</a:t>
                      </a:r>
                    </a:p>
                  </a:txBody>
                  <a:tcPr marT="50292" marB="50292"/>
                </a:tc>
                <a:tc hMerge="1">
                  <a:txBody>
                    <a:bodyPr/>
                    <a:lstStyle/>
                    <a:p>
                      <a:pPr algn="ctr"/>
                      <a:endParaRPr lang="en-US" sz="1600" dirty="0"/>
                    </a:p>
                  </a:txBody>
                  <a:tcPr marT="50292" marB="50292"/>
                </a:tc>
                <a:extLst>
                  <a:ext uri="{0D108BD9-81ED-4DB2-BD59-A6C34878D82A}">
                    <a16:rowId xmlns:a16="http://schemas.microsoft.com/office/drawing/2014/main" val="488520772"/>
                  </a:ext>
                </a:extLst>
              </a:tr>
              <a:tr h="269401">
                <a:tc>
                  <a:txBody>
                    <a:bodyPr/>
                    <a:lstStyle/>
                    <a:p>
                      <a:pPr algn="l"/>
                      <a:endParaRPr lang="en-US" sz="1300" dirty="0"/>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extLst>
                  <a:ext uri="{0D108BD9-81ED-4DB2-BD59-A6C34878D82A}">
                    <a16:rowId xmlns:a16="http://schemas.microsoft.com/office/drawing/2014/main" val="69616459"/>
                  </a:ext>
                </a:extLst>
              </a:tr>
              <a:tr h="452490">
                <a:tc>
                  <a:txBody>
                    <a:bodyPr/>
                    <a:lstStyle/>
                    <a:p>
                      <a:pPr algn="l"/>
                      <a:r>
                        <a:rPr lang="en-US" sz="1300" dirty="0"/>
                        <a:t>BIP tract (≥ 90% in BIP PSA)</a:t>
                      </a:r>
                    </a:p>
                  </a:txBody>
                  <a:tcPr marT="50292" marB="50292"/>
                </a:tc>
                <a:tc>
                  <a:txBody>
                    <a:bodyPr/>
                    <a:lstStyle/>
                    <a:p>
                      <a:pPr algn="ctr"/>
                      <a:r>
                        <a:rPr lang="en-US" sz="1300" dirty="0"/>
                        <a:t>0.0102</a:t>
                      </a:r>
                      <a:r>
                        <a:rPr lang="en-US" sz="1300" baseline="30000" dirty="0"/>
                        <a:t>*</a:t>
                      </a:r>
                    </a:p>
                    <a:p>
                      <a:pPr algn="ctr"/>
                      <a:r>
                        <a:rPr lang="en-US" sz="1300" dirty="0"/>
                        <a:t>(0.0054)</a:t>
                      </a:r>
                    </a:p>
                  </a:txBody>
                  <a:tcPr marT="50292" marB="50292"/>
                </a:tc>
                <a:tc>
                  <a:txBody>
                    <a:bodyPr/>
                    <a:lstStyle/>
                    <a:p>
                      <a:pPr algn="ctr"/>
                      <a:r>
                        <a:rPr lang="en-US" sz="1300" dirty="0"/>
                        <a:t>0.0160</a:t>
                      </a:r>
                      <a:r>
                        <a:rPr lang="en-US" sz="1300" baseline="30000" dirty="0"/>
                        <a:t>***</a:t>
                      </a:r>
                    </a:p>
                    <a:p>
                      <a:pPr algn="ctr"/>
                      <a:r>
                        <a:rPr lang="en-US" sz="1300" dirty="0"/>
                        <a:t>(0.0054)</a:t>
                      </a:r>
                    </a:p>
                  </a:txBody>
                  <a:tcPr marT="50292" marB="50292"/>
                </a:tc>
                <a:tc>
                  <a:txBody>
                    <a:bodyPr/>
                    <a:lstStyle/>
                    <a:p>
                      <a:pPr algn="ctr"/>
                      <a:r>
                        <a:rPr lang="en-US" sz="1300" dirty="0"/>
                        <a:t>0.0067</a:t>
                      </a:r>
                    </a:p>
                    <a:p>
                      <a:pPr algn="ctr"/>
                      <a:r>
                        <a:rPr lang="en-US" sz="1300" dirty="0"/>
                        <a:t>(0.0055)</a:t>
                      </a:r>
                    </a:p>
                  </a:txBody>
                  <a:tcPr marT="50292" marB="50292"/>
                </a:tc>
                <a:tc>
                  <a:txBody>
                    <a:bodyPr/>
                    <a:lstStyle/>
                    <a:p>
                      <a:pPr algn="ctr"/>
                      <a:r>
                        <a:rPr lang="en-US" sz="1300" dirty="0"/>
                        <a:t>0.0151</a:t>
                      </a:r>
                      <a:r>
                        <a:rPr lang="en-US" sz="1300" baseline="30000" dirty="0"/>
                        <a:t>***</a:t>
                      </a:r>
                    </a:p>
                    <a:p>
                      <a:pPr algn="ctr"/>
                      <a:r>
                        <a:rPr lang="en-US" sz="1300" dirty="0"/>
                        <a:t>(0.0055)</a:t>
                      </a:r>
                    </a:p>
                  </a:txBody>
                  <a:tcPr marT="50292" marB="50292"/>
                </a:tc>
                <a:tc>
                  <a:txBody>
                    <a:bodyPr/>
                    <a:lstStyle/>
                    <a:p>
                      <a:pPr algn="ctr"/>
                      <a:r>
                        <a:rPr lang="en-US" sz="1300" dirty="0"/>
                        <a:t>0.0231</a:t>
                      </a:r>
                      <a:r>
                        <a:rPr lang="en-US" sz="1300" baseline="30000" dirty="0"/>
                        <a:t>**</a:t>
                      </a:r>
                    </a:p>
                    <a:p>
                      <a:pPr algn="ctr"/>
                      <a:r>
                        <a:rPr lang="en-US" sz="1300" dirty="0"/>
                        <a:t>(0.0111)</a:t>
                      </a:r>
                    </a:p>
                  </a:txBody>
                  <a:tcPr marT="50292" marB="50292"/>
                </a:tc>
                <a:tc>
                  <a:txBody>
                    <a:bodyPr/>
                    <a:lstStyle/>
                    <a:p>
                      <a:pPr algn="ctr"/>
                      <a:r>
                        <a:rPr lang="en-US" sz="1300" dirty="0"/>
                        <a:t>0.0498</a:t>
                      </a:r>
                      <a:r>
                        <a:rPr lang="en-US" sz="1300" baseline="30000" dirty="0"/>
                        <a:t>***</a:t>
                      </a:r>
                    </a:p>
                    <a:p>
                      <a:pPr algn="ctr"/>
                      <a:r>
                        <a:rPr lang="en-US" sz="1300" dirty="0"/>
                        <a:t>(0.0133)</a:t>
                      </a:r>
                    </a:p>
                  </a:txBody>
                  <a:tcPr marT="50292" marB="50292"/>
                </a:tc>
                <a:tc>
                  <a:txBody>
                    <a:bodyPr/>
                    <a:lstStyle/>
                    <a:p>
                      <a:pPr algn="ctr"/>
                      <a:r>
                        <a:rPr lang="en-US" sz="1300" dirty="0"/>
                        <a:t>-0.0109</a:t>
                      </a:r>
                    </a:p>
                    <a:p>
                      <a:pPr algn="ctr"/>
                      <a:r>
                        <a:rPr lang="en-US" sz="1300" dirty="0"/>
                        <a:t>(0.0132)</a:t>
                      </a:r>
                    </a:p>
                  </a:txBody>
                  <a:tcPr marT="50292" marB="50292"/>
                </a:tc>
                <a:tc>
                  <a:txBody>
                    <a:bodyPr/>
                    <a:lstStyle/>
                    <a:p>
                      <a:pPr algn="ctr"/>
                      <a:r>
                        <a:rPr lang="en-US" sz="1300" dirty="0"/>
                        <a:t>0.0016</a:t>
                      </a:r>
                    </a:p>
                    <a:p>
                      <a:pPr algn="ctr"/>
                      <a:r>
                        <a:rPr lang="en-US" sz="1300" dirty="0"/>
                        <a:t>(0.0169)</a:t>
                      </a:r>
                    </a:p>
                  </a:txBody>
                  <a:tcPr marT="50292" marB="50292"/>
                </a:tc>
                <a:extLst>
                  <a:ext uri="{0D108BD9-81ED-4DB2-BD59-A6C34878D82A}">
                    <a16:rowId xmlns:a16="http://schemas.microsoft.com/office/drawing/2014/main" val="1641469075"/>
                  </a:ext>
                </a:extLst>
              </a:tr>
              <a:tr h="452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Share of pop. with BB available in 2011</a:t>
                      </a:r>
                    </a:p>
                  </a:txBody>
                  <a:tcPr marT="50292" marB="50292"/>
                </a:tc>
                <a:tc>
                  <a:txBody>
                    <a:bodyPr/>
                    <a:lstStyle/>
                    <a:p>
                      <a:pPr algn="ctr"/>
                      <a:r>
                        <a:rPr lang="en-US" sz="1300" dirty="0"/>
                        <a:t>0.1834</a:t>
                      </a:r>
                      <a:r>
                        <a:rPr lang="en-US" sz="1300" baseline="30000" dirty="0"/>
                        <a:t>***</a:t>
                      </a:r>
                    </a:p>
                    <a:p>
                      <a:pPr algn="ctr"/>
                      <a:r>
                        <a:rPr lang="en-US" sz="1300" dirty="0"/>
                        <a:t>(0.0076)</a:t>
                      </a:r>
                    </a:p>
                  </a:txBody>
                  <a:tcPr marT="50292" marB="50292"/>
                </a:tc>
                <a:tc>
                  <a:txBody>
                    <a:bodyPr/>
                    <a:lstStyle/>
                    <a:p>
                      <a:pPr algn="ctr"/>
                      <a:r>
                        <a:rPr lang="en-US" sz="1300" dirty="0"/>
                        <a:t>0.1834</a:t>
                      </a:r>
                      <a:r>
                        <a:rPr lang="en-US" sz="1300" baseline="30000" dirty="0"/>
                        <a:t>***</a:t>
                      </a:r>
                    </a:p>
                    <a:p>
                      <a:pPr algn="ctr"/>
                      <a:r>
                        <a:rPr lang="en-US" sz="1300" dirty="0"/>
                        <a:t>(0.0076)</a:t>
                      </a:r>
                    </a:p>
                  </a:txBody>
                  <a:tcPr marT="50292" marB="50292"/>
                </a:tc>
                <a:tc>
                  <a:txBody>
                    <a:bodyPr/>
                    <a:lstStyle/>
                    <a:p>
                      <a:pPr algn="ctr"/>
                      <a:r>
                        <a:rPr lang="en-US" sz="1300" dirty="0"/>
                        <a:t>0.1943</a:t>
                      </a:r>
                      <a:r>
                        <a:rPr lang="en-US" sz="1300" baseline="30000" dirty="0"/>
                        <a:t>***</a:t>
                      </a:r>
                    </a:p>
                    <a:p>
                      <a:pPr algn="ctr"/>
                      <a:r>
                        <a:rPr lang="en-US" sz="1300" dirty="0"/>
                        <a:t>(0.0082)</a:t>
                      </a:r>
                    </a:p>
                  </a:txBody>
                  <a:tcPr marT="50292" marB="50292"/>
                </a:tc>
                <a:tc>
                  <a:txBody>
                    <a:bodyPr/>
                    <a:lstStyle/>
                    <a:p>
                      <a:pPr algn="ctr"/>
                      <a:r>
                        <a:rPr lang="en-US" sz="1300" baseline="0" dirty="0"/>
                        <a:t>0.1944</a:t>
                      </a:r>
                      <a:r>
                        <a:rPr lang="en-US" sz="1300" baseline="30000" dirty="0"/>
                        <a:t>***</a:t>
                      </a:r>
                    </a:p>
                    <a:p>
                      <a:pPr algn="ctr"/>
                      <a:r>
                        <a:rPr lang="en-US" sz="1300" baseline="0" dirty="0"/>
                        <a:t>(0.0082)</a:t>
                      </a:r>
                    </a:p>
                  </a:txBody>
                  <a:tcPr marT="50292" marB="50292"/>
                </a:tc>
                <a:tc>
                  <a:txBody>
                    <a:bodyPr/>
                    <a:lstStyle/>
                    <a:p>
                      <a:pPr algn="ctr"/>
                      <a:r>
                        <a:rPr lang="en-US" sz="1300" dirty="0"/>
                        <a:t>0.1194</a:t>
                      </a:r>
                      <a:r>
                        <a:rPr lang="en-US" sz="1300" baseline="30000" dirty="0"/>
                        <a:t>***</a:t>
                      </a:r>
                    </a:p>
                    <a:p>
                      <a:pPr algn="ctr"/>
                      <a:r>
                        <a:rPr lang="en-US" sz="1300" dirty="0"/>
                        <a:t>(0.0281)</a:t>
                      </a:r>
                    </a:p>
                  </a:txBody>
                  <a:tcPr marT="50292" marB="50292"/>
                </a:tc>
                <a:tc>
                  <a:txBody>
                    <a:bodyPr/>
                    <a:lstStyle/>
                    <a:p>
                      <a:pPr algn="ctr"/>
                      <a:r>
                        <a:rPr lang="en-US" sz="1300" dirty="0"/>
                        <a:t>0.1196</a:t>
                      </a:r>
                      <a:r>
                        <a:rPr lang="en-US" sz="1300" baseline="30000" dirty="0"/>
                        <a:t>***</a:t>
                      </a:r>
                    </a:p>
                    <a:p>
                      <a:pPr algn="ctr"/>
                      <a:r>
                        <a:rPr lang="en-US" sz="1300" dirty="0"/>
                        <a:t>(0.0277)</a:t>
                      </a:r>
                    </a:p>
                  </a:txBody>
                  <a:tcPr marT="50292" marB="50292"/>
                </a:tc>
                <a:tc>
                  <a:txBody>
                    <a:bodyPr/>
                    <a:lstStyle/>
                    <a:p>
                      <a:pPr algn="ctr"/>
                      <a:r>
                        <a:rPr lang="en-US" sz="1300" dirty="0"/>
                        <a:t>0.1897</a:t>
                      </a:r>
                      <a:r>
                        <a:rPr lang="en-US" sz="1300" baseline="30000" dirty="0"/>
                        <a:t>***</a:t>
                      </a:r>
                    </a:p>
                    <a:p>
                      <a:pPr algn="ctr"/>
                      <a:r>
                        <a:rPr lang="en-US" sz="1300" dirty="0"/>
                        <a:t>(0.0220)</a:t>
                      </a:r>
                    </a:p>
                  </a:txBody>
                  <a:tcPr marT="50292" marB="50292"/>
                </a:tc>
                <a:tc>
                  <a:txBody>
                    <a:bodyPr/>
                    <a:lstStyle/>
                    <a:p>
                      <a:pPr algn="ctr"/>
                      <a:r>
                        <a:rPr lang="en-US" sz="1300" dirty="0"/>
                        <a:t>0.1906</a:t>
                      </a:r>
                      <a:r>
                        <a:rPr lang="en-US" sz="1300" baseline="30000" dirty="0"/>
                        <a:t>***</a:t>
                      </a:r>
                    </a:p>
                    <a:p>
                      <a:pPr algn="ctr"/>
                      <a:r>
                        <a:rPr lang="en-US" sz="1300" dirty="0"/>
                        <a:t>(0.0218)</a:t>
                      </a:r>
                    </a:p>
                  </a:txBody>
                  <a:tcPr marT="50292" marB="50292"/>
                </a:tc>
                <a:extLst>
                  <a:ext uri="{0D108BD9-81ED-4DB2-BD59-A6C34878D82A}">
                    <a16:rowId xmlns:a16="http://schemas.microsoft.com/office/drawing/2014/main" val="1203781920"/>
                  </a:ext>
                </a:extLst>
              </a:tr>
              <a:tr h="452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Share of households adopting BB in 2011</a:t>
                      </a:r>
                    </a:p>
                  </a:txBody>
                  <a:tcPr marT="50292" marB="50292"/>
                </a:tc>
                <a:tc>
                  <a:txBody>
                    <a:bodyPr/>
                    <a:lstStyle/>
                    <a:p>
                      <a:pPr algn="ctr"/>
                      <a:r>
                        <a:rPr lang="en-US" sz="1300" dirty="0"/>
                        <a:t>-0.6415</a:t>
                      </a:r>
                      <a:r>
                        <a:rPr lang="en-US" sz="1300" baseline="30000" dirty="0"/>
                        <a:t>***</a:t>
                      </a:r>
                    </a:p>
                    <a:p>
                      <a:pPr algn="ctr"/>
                      <a:r>
                        <a:rPr lang="en-US" sz="1300" dirty="0"/>
                        <a:t>(0.0051)</a:t>
                      </a:r>
                    </a:p>
                  </a:txBody>
                  <a:tcPr marT="50292" marB="50292"/>
                </a:tc>
                <a:tc>
                  <a:txBody>
                    <a:bodyPr/>
                    <a:lstStyle/>
                    <a:p>
                      <a:pPr algn="ctr"/>
                      <a:r>
                        <a:rPr lang="en-US" sz="1300" dirty="0"/>
                        <a:t>-0.6415</a:t>
                      </a:r>
                      <a:r>
                        <a:rPr lang="en-US" sz="1300" baseline="30000" dirty="0"/>
                        <a:t>***</a:t>
                      </a:r>
                    </a:p>
                    <a:p>
                      <a:pPr algn="ctr"/>
                      <a:r>
                        <a:rPr lang="en-US" sz="1300" dirty="0"/>
                        <a:t>(0.0051)</a:t>
                      </a:r>
                    </a:p>
                  </a:txBody>
                  <a:tcPr marT="50292" marB="50292"/>
                </a:tc>
                <a:tc>
                  <a:txBody>
                    <a:bodyPr/>
                    <a:lstStyle/>
                    <a:p>
                      <a:pPr algn="ctr"/>
                      <a:r>
                        <a:rPr lang="en-US" sz="1300" dirty="0"/>
                        <a:t>-0.6618</a:t>
                      </a:r>
                      <a:r>
                        <a:rPr lang="en-US" sz="1300" baseline="30000" dirty="0"/>
                        <a:t>***</a:t>
                      </a:r>
                    </a:p>
                    <a:p>
                      <a:pPr algn="ctr"/>
                      <a:r>
                        <a:rPr lang="en-US" sz="1300" dirty="0"/>
                        <a:t>(0.0057)</a:t>
                      </a:r>
                    </a:p>
                  </a:txBody>
                  <a:tcPr marT="50292" marB="50292"/>
                </a:tc>
                <a:tc>
                  <a:txBody>
                    <a:bodyPr/>
                    <a:lstStyle/>
                    <a:p>
                      <a:pPr algn="ctr"/>
                      <a:r>
                        <a:rPr lang="en-US" sz="1300" dirty="0"/>
                        <a:t>-0.6617</a:t>
                      </a:r>
                      <a:r>
                        <a:rPr lang="en-US" sz="1300" baseline="30000" dirty="0"/>
                        <a:t>***</a:t>
                      </a:r>
                    </a:p>
                    <a:p>
                      <a:pPr algn="ctr"/>
                      <a:r>
                        <a:rPr lang="en-US" sz="1300" dirty="0"/>
                        <a:t>(0.0057)</a:t>
                      </a:r>
                    </a:p>
                  </a:txBody>
                  <a:tcPr marT="50292" marB="50292"/>
                </a:tc>
                <a:tc>
                  <a:txBody>
                    <a:bodyPr/>
                    <a:lstStyle/>
                    <a:p>
                      <a:pPr algn="ctr"/>
                      <a:r>
                        <a:rPr lang="en-US" sz="1300" dirty="0"/>
                        <a:t>-0.5743</a:t>
                      </a:r>
                      <a:r>
                        <a:rPr lang="en-US" sz="1300" baseline="30000" dirty="0"/>
                        <a:t>***</a:t>
                      </a:r>
                    </a:p>
                    <a:p>
                      <a:pPr algn="ctr"/>
                      <a:r>
                        <a:rPr lang="en-US" sz="1300" dirty="0"/>
                        <a:t>(0.0161)</a:t>
                      </a:r>
                    </a:p>
                  </a:txBody>
                  <a:tcPr marT="50292" marB="50292"/>
                </a:tc>
                <a:tc>
                  <a:txBody>
                    <a:bodyPr/>
                    <a:lstStyle/>
                    <a:p>
                      <a:pPr algn="ctr"/>
                      <a:r>
                        <a:rPr lang="en-US" sz="1300" baseline="0" dirty="0"/>
                        <a:t>-0.5720</a:t>
                      </a:r>
                      <a:r>
                        <a:rPr lang="en-US" sz="1300" baseline="30000" dirty="0"/>
                        <a:t>***</a:t>
                      </a:r>
                    </a:p>
                    <a:p>
                      <a:pPr algn="ctr"/>
                      <a:r>
                        <a:rPr lang="en-US" sz="1300" baseline="0" dirty="0"/>
                        <a:t>(0.0160)</a:t>
                      </a:r>
                    </a:p>
                  </a:txBody>
                  <a:tcPr marT="50292" marB="50292"/>
                </a:tc>
                <a:tc>
                  <a:txBody>
                    <a:bodyPr/>
                    <a:lstStyle/>
                    <a:p>
                      <a:pPr algn="ctr"/>
                      <a:r>
                        <a:rPr lang="en-US" sz="1300" dirty="0"/>
                        <a:t>-0.6389</a:t>
                      </a:r>
                      <a:r>
                        <a:rPr lang="en-US" sz="1300" baseline="30000" dirty="0"/>
                        <a:t>***</a:t>
                      </a:r>
                    </a:p>
                    <a:p>
                      <a:pPr algn="ctr"/>
                      <a:r>
                        <a:rPr lang="en-US" sz="1300" dirty="0"/>
                        <a:t>(0.0148)</a:t>
                      </a:r>
                    </a:p>
                  </a:txBody>
                  <a:tcPr marT="50292" marB="50292"/>
                </a:tc>
                <a:tc>
                  <a:txBody>
                    <a:bodyPr/>
                    <a:lstStyle/>
                    <a:p>
                      <a:pPr algn="ctr"/>
                      <a:r>
                        <a:rPr lang="en-US" sz="1300" dirty="0"/>
                        <a:t>-0.6383</a:t>
                      </a:r>
                      <a:r>
                        <a:rPr lang="en-US" sz="1300" baseline="30000" dirty="0"/>
                        <a:t>***</a:t>
                      </a:r>
                    </a:p>
                    <a:p>
                      <a:pPr algn="ctr"/>
                      <a:r>
                        <a:rPr lang="en-US" sz="1300" dirty="0"/>
                        <a:t>(0.0148)</a:t>
                      </a:r>
                    </a:p>
                  </a:txBody>
                  <a:tcPr marT="50292" marB="50292"/>
                </a:tc>
                <a:extLst>
                  <a:ext uri="{0D108BD9-81ED-4DB2-BD59-A6C34878D82A}">
                    <a16:rowId xmlns:a16="http://schemas.microsoft.com/office/drawing/2014/main" val="2871679093"/>
                  </a:ext>
                </a:extLst>
              </a:tr>
              <a:tr h="452490">
                <a:tc>
                  <a:txBody>
                    <a:bodyPr/>
                    <a:lstStyle/>
                    <a:p>
                      <a:pPr algn="l"/>
                      <a:r>
                        <a:rPr lang="en-US" sz="1300" dirty="0"/>
                        <a:t>Micropolitan tract</a:t>
                      </a:r>
                    </a:p>
                  </a:txBody>
                  <a:tcPr marT="50292" marB="50292"/>
                </a:tc>
                <a:tc>
                  <a:txBody>
                    <a:bodyPr/>
                    <a:lstStyle/>
                    <a:p>
                      <a:pPr algn="ctr"/>
                      <a:r>
                        <a:rPr lang="en-US" sz="1300" dirty="0"/>
                        <a:t>-0.0119</a:t>
                      </a:r>
                      <a:r>
                        <a:rPr lang="en-US" sz="1300" baseline="30000" dirty="0"/>
                        <a:t>***</a:t>
                      </a:r>
                    </a:p>
                    <a:p>
                      <a:pPr algn="ctr"/>
                      <a:r>
                        <a:rPr lang="en-US" sz="1300" dirty="0"/>
                        <a:t>(0.0019)</a:t>
                      </a:r>
                    </a:p>
                  </a:txBody>
                  <a:tcPr marT="50292" marB="50292"/>
                </a:tc>
                <a:tc>
                  <a:txBody>
                    <a:bodyPr/>
                    <a:lstStyle/>
                    <a:p>
                      <a:pPr algn="ctr"/>
                      <a:r>
                        <a:rPr lang="en-US" sz="1300" dirty="0"/>
                        <a:t>-0.0119</a:t>
                      </a:r>
                      <a:r>
                        <a:rPr lang="en-US" sz="1300" baseline="30000" dirty="0"/>
                        <a:t>***</a:t>
                      </a:r>
                    </a:p>
                    <a:p>
                      <a:pPr algn="ctr"/>
                      <a:r>
                        <a:rPr lang="en-US" sz="1300" dirty="0"/>
                        <a:t>(0.0019)</a:t>
                      </a:r>
                    </a:p>
                  </a:txBody>
                  <a:tcPr marT="50292" marB="50292"/>
                </a:tc>
                <a:tc>
                  <a:txBody>
                    <a:bodyPr/>
                    <a:lstStyle/>
                    <a:p>
                      <a:pPr algn="ctr"/>
                      <a:r>
                        <a:rPr lang="en-US" sz="1300" dirty="0"/>
                        <a:t>-0.0127</a:t>
                      </a:r>
                      <a:r>
                        <a:rPr lang="en-US" sz="1300" baseline="30000" dirty="0"/>
                        <a:t>***</a:t>
                      </a:r>
                    </a:p>
                    <a:p>
                      <a:pPr algn="ctr"/>
                      <a:r>
                        <a:rPr lang="en-US" sz="1300" dirty="0"/>
                        <a:t>(0.0020)</a:t>
                      </a:r>
                    </a:p>
                  </a:txBody>
                  <a:tcPr marT="50292" marB="50292"/>
                </a:tc>
                <a:tc>
                  <a:txBody>
                    <a:bodyPr/>
                    <a:lstStyle/>
                    <a:p>
                      <a:pPr algn="ctr"/>
                      <a:r>
                        <a:rPr lang="en-US" sz="1300" dirty="0"/>
                        <a:t>-0.0128</a:t>
                      </a:r>
                      <a:r>
                        <a:rPr lang="en-US" sz="1300" baseline="30000" dirty="0"/>
                        <a:t>***</a:t>
                      </a:r>
                    </a:p>
                    <a:p>
                      <a:pPr algn="ctr"/>
                      <a:r>
                        <a:rPr lang="en-US" sz="1300" dirty="0"/>
                        <a:t>(0.0020)</a:t>
                      </a:r>
                    </a:p>
                  </a:txBody>
                  <a:tcPr marT="50292" marB="50292"/>
                </a:tc>
                <a:tc>
                  <a:txBody>
                    <a:bodyPr/>
                    <a:lstStyle/>
                    <a:p>
                      <a:pPr algn="ctr"/>
                      <a:r>
                        <a:rPr lang="en-US" sz="1300" dirty="0"/>
                        <a:t>-0.0121</a:t>
                      </a:r>
                    </a:p>
                    <a:p>
                      <a:pPr algn="ctr"/>
                      <a:r>
                        <a:rPr lang="en-US" sz="1300" dirty="0"/>
                        <a:t>(0.0077)</a:t>
                      </a:r>
                    </a:p>
                  </a:txBody>
                  <a:tcPr marT="50292" marB="50292"/>
                </a:tc>
                <a:tc>
                  <a:txBody>
                    <a:bodyPr/>
                    <a:lstStyle/>
                    <a:p>
                      <a:pPr algn="ctr"/>
                      <a:r>
                        <a:rPr lang="en-US" sz="1300" dirty="0"/>
                        <a:t>-0.0140</a:t>
                      </a:r>
                      <a:r>
                        <a:rPr lang="en-US" sz="1300" baseline="30000" dirty="0"/>
                        <a:t>*</a:t>
                      </a:r>
                    </a:p>
                    <a:p>
                      <a:pPr algn="ctr"/>
                      <a:r>
                        <a:rPr lang="en-US" sz="1300" dirty="0"/>
                        <a:t>(0.0077)</a:t>
                      </a:r>
                    </a:p>
                  </a:txBody>
                  <a:tcPr marT="50292" marB="50292"/>
                </a:tc>
                <a:tc>
                  <a:txBody>
                    <a:bodyPr/>
                    <a:lstStyle/>
                    <a:p>
                      <a:pPr algn="ctr"/>
                      <a:r>
                        <a:rPr lang="en-US" sz="1300" dirty="0"/>
                        <a:t>0.0039</a:t>
                      </a:r>
                    </a:p>
                    <a:p>
                      <a:pPr algn="ctr"/>
                      <a:r>
                        <a:rPr lang="en-US" sz="1300" dirty="0"/>
                        <a:t>(0.0075)</a:t>
                      </a:r>
                    </a:p>
                  </a:txBody>
                  <a:tcPr marT="50292" marB="50292"/>
                </a:tc>
                <a:tc>
                  <a:txBody>
                    <a:bodyPr/>
                    <a:lstStyle/>
                    <a:p>
                      <a:pPr algn="ctr"/>
                      <a:r>
                        <a:rPr lang="en-US" sz="1300" dirty="0"/>
                        <a:t>0.0031</a:t>
                      </a:r>
                    </a:p>
                    <a:p>
                      <a:pPr algn="ctr"/>
                      <a:r>
                        <a:rPr lang="en-US" sz="1300" dirty="0"/>
                        <a:t>(0.0074)</a:t>
                      </a:r>
                    </a:p>
                  </a:txBody>
                  <a:tcPr marT="50292" marB="50292"/>
                </a:tc>
                <a:extLst>
                  <a:ext uri="{0D108BD9-81ED-4DB2-BD59-A6C34878D82A}">
                    <a16:rowId xmlns:a16="http://schemas.microsoft.com/office/drawing/2014/main" val="61387110"/>
                  </a:ext>
                </a:extLst>
              </a:tr>
              <a:tr h="452490">
                <a:tc>
                  <a:txBody>
                    <a:bodyPr/>
                    <a:lstStyle/>
                    <a:p>
                      <a:pPr algn="l"/>
                      <a:r>
                        <a:rPr lang="en-US" sz="1300" dirty="0"/>
                        <a:t>Small town tract</a:t>
                      </a:r>
                    </a:p>
                  </a:txBody>
                  <a:tcPr marT="50292" marB="50292"/>
                </a:tc>
                <a:tc>
                  <a:txBody>
                    <a:bodyPr/>
                    <a:lstStyle/>
                    <a:p>
                      <a:pPr algn="ctr"/>
                      <a:r>
                        <a:rPr lang="en-US" sz="1300" dirty="0"/>
                        <a:t>-0.0197</a:t>
                      </a:r>
                      <a:r>
                        <a:rPr lang="en-US" sz="1300" baseline="30000" dirty="0"/>
                        <a:t>***</a:t>
                      </a:r>
                    </a:p>
                    <a:p>
                      <a:pPr algn="ctr"/>
                      <a:r>
                        <a:rPr lang="en-US" sz="1300" dirty="0"/>
                        <a:t>(0.0027)</a:t>
                      </a:r>
                    </a:p>
                  </a:txBody>
                  <a:tcPr marT="50292" marB="50292"/>
                </a:tc>
                <a:tc>
                  <a:txBody>
                    <a:bodyPr/>
                    <a:lstStyle/>
                    <a:p>
                      <a:pPr algn="ctr"/>
                      <a:r>
                        <a:rPr lang="en-US" sz="1300" dirty="0"/>
                        <a:t>-0.0198</a:t>
                      </a:r>
                      <a:r>
                        <a:rPr lang="en-US" sz="1300" baseline="30000" dirty="0"/>
                        <a:t>***</a:t>
                      </a:r>
                    </a:p>
                    <a:p>
                      <a:pPr algn="ctr"/>
                      <a:r>
                        <a:rPr lang="en-US" sz="1300" dirty="0"/>
                        <a:t>(0.0027)</a:t>
                      </a:r>
                    </a:p>
                  </a:txBody>
                  <a:tcPr marT="50292" marB="50292"/>
                </a:tc>
                <a:tc>
                  <a:txBody>
                    <a:bodyPr/>
                    <a:lstStyle/>
                    <a:p>
                      <a:pPr algn="ctr"/>
                      <a:r>
                        <a:rPr lang="en-US" sz="1300" dirty="0"/>
                        <a:t>-0.196</a:t>
                      </a:r>
                      <a:r>
                        <a:rPr lang="en-US" sz="1300" baseline="30000" dirty="0"/>
                        <a:t>***</a:t>
                      </a:r>
                    </a:p>
                    <a:p>
                      <a:pPr algn="ctr"/>
                      <a:r>
                        <a:rPr lang="en-US" sz="1300" dirty="0"/>
                        <a:t>(0.0028)</a:t>
                      </a:r>
                    </a:p>
                  </a:txBody>
                  <a:tcPr marT="50292" marB="50292"/>
                </a:tc>
                <a:tc>
                  <a:txBody>
                    <a:bodyPr/>
                    <a:lstStyle/>
                    <a:p>
                      <a:pPr algn="ctr"/>
                      <a:r>
                        <a:rPr lang="en-US" sz="1300" dirty="0"/>
                        <a:t>-0.0198</a:t>
                      </a:r>
                      <a:r>
                        <a:rPr lang="en-US" sz="1300" baseline="30000" dirty="0"/>
                        <a:t>***</a:t>
                      </a:r>
                    </a:p>
                    <a:p>
                      <a:pPr algn="ctr"/>
                      <a:r>
                        <a:rPr lang="en-US" sz="1300" dirty="0"/>
                        <a:t>(0.0028)</a:t>
                      </a:r>
                    </a:p>
                  </a:txBody>
                  <a:tcPr marT="50292" marB="50292"/>
                </a:tc>
                <a:tc>
                  <a:txBody>
                    <a:bodyPr/>
                    <a:lstStyle/>
                    <a:p>
                      <a:pPr algn="ctr"/>
                      <a:r>
                        <a:rPr lang="en-US" sz="1300" dirty="0"/>
                        <a:t>-0.0233</a:t>
                      </a:r>
                      <a:r>
                        <a:rPr lang="en-US" sz="1300" baseline="30000" dirty="0"/>
                        <a:t>***</a:t>
                      </a:r>
                    </a:p>
                    <a:p>
                      <a:pPr algn="ctr"/>
                      <a:r>
                        <a:rPr lang="en-US" sz="1300" dirty="0"/>
                        <a:t>(0.0090)</a:t>
                      </a:r>
                    </a:p>
                  </a:txBody>
                  <a:tcPr marT="50292" marB="50292"/>
                </a:tc>
                <a:tc>
                  <a:txBody>
                    <a:bodyPr/>
                    <a:lstStyle/>
                    <a:p>
                      <a:pPr algn="ctr"/>
                      <a:r>
                        <a:rPr lang="en-US" sz="1300" dirty="0"/>
                        <a:t>-0.0247</a:t>
                      </a:r>
                      <a:r>
                        <a:rPr lang="en-US" sz="1300" baseline="30000" dirty="0"/>
                        <a:t>***</a:t>
                      </a:r>
                    </a:p>
                    <a:p>
                      <a:pPr algn="ctr"/>
                      <a:r>
                        <a:rPr lang="en-US" sz="1300" dirty="0"/>
                        <a:t>(0.0090)</a:t>
                      </a:r>
                    </a:p>
                  </a:txBody>
                  <a:tcPr marT="50292" marB="50292"/>
                </a:tc>
                <a:tc>
                  <a:txBody>
                    <a:bodyPr/>
                    <a:lstStyle/>
                    <a:p>
                      <a:pPr algn="ctr"/>
                      <a:r>
                        <a:rPr lang="en-US" sz="1300" dirty="0"/>
                        <a:t>-0.0050</a:t>
                      </a:r>
                    </a:p>
                    <a:p>
                      <a:pPr algn="ctr"/>
                      <a:r>
                        <a:rPr lang="en-US" sz="1300" dirty="0"/>
                        <a:t>(0.0119)</a:t>
                      </a:r>
                    </a:p>
                  </a:txBody>
                  <a:tcPr marT="50292" marB="50292"/>
                </a:tc>
                <a:tc>
                  <a:txBody>
                    <a:bodyPr/>
                    <a:lstStyle/>
                    <a:p>
                      <a:pPr algn="ctr"/>
                      <a:r>
                        <a:rPr lang="en-US" sz="1300" dirty="0"/>
                        <a:t>-0.0065</a:t>
                      </a:r>
                    </a:p>
                    <a:p>
                      <a:pPr algn="ctr"/>
                      <a:r>
                        <a:rPr lang="en-US" sz="1300" dirty="0"/>
                        <a:t>(0.0119)</a:t>
                      </a:r>
                    </a:p>
                  </a:txBody>
                  <a:tcPr marT="50292" marB="50292"/>
                </a:tc>
                <a:extLst>
                  <a:ext uri="{0D108BD9-81ED-4DB2-BD59-A6C34878D82A}">
                    <a16:rowId xmlns:a16="http://schemas.microsoft.com/office/drawing/2014/main" val="2501363786"/>
                  </a:ext>
                </a:extLst>
              </a:tr>
              <a:tr h="452490">
                <a:tc>
                  <a:txBody>
                    <a:bodyPr/>
                    <a:lstStyle/>
                    <a:p>
                      <a:pPr algn="l"/>
                      <a:r>
                        <a:rPr lang="en-US" sz="1300" dirty="0"/>
                        <a:t>Rural tract</a:t>
                      </a:r>
                    </a:p>
                  </a:txBody>
                  <a:tcPr marT="50292" marB="50292"/>
                </a:tc>
                <a:tc>
                  <a:txBody>
                    <a:bodyPr/>
                    <a:lstStyle/>
                    <a:p>
                      <a:pPr algn="ctr"/>
                      <a:r>
                        <a:rPr lang="en-US" sz="1300" dirty="0"/>
                        <a:t>-0.0160</a:t>
                      </a:r>
                      <a:r>
                        <a:rPr lang="en-US" sz="1300" baseline="30000" dirty="0"/>
                        <a:t>***</a:t>
                      </a:r>
                    </a:p>
                    <a:p>
                      <a:pPr algn="ctr"/>
                      <a:r>
                        <a:rPr lang="en-US" sz="1300" dirty="0"/>
                        <a:t>(0.0038)</a:t>
                      </a:r>
                    </a:p>
                  </a:txBody>
                  <a:tcPr marT="50292" marB="50292"/>
                </a:tc>
                <a:tc>
                  <a:txBody>
                    <a:bodyPr/>
                    <a:lstStyle/>
                    <a:p>
                      <a:pPr algn="ctr"/>
                      <a:r>
                        <a:rPr lang="en-US" sz="1300" dirty="0"/>
                        <a:t>-0.0163</a:t>
                      </a:r>
                      <a:r>
                        <a:rPr lang="en-US" sz="1300" baseline="30000" dirty="0"/>
                        <a:t>***</a:t>
                      </a:r>
                    </a:p>
                    <a:p>
                      <a:pPr algn="ctr"/>
                      <a:r>
                        <a:rPr lang="en-US" sz="1300" dirty="0"/>
                        <a:t>(0.0038)</a:t>
                      </a:r>
                    </a:p>
                  </a:txBody>
                  <a:tcPr marT="50292" marB="50292"/>
                </a:tc>
                <a:tc>
                  <a:txBody>
                    <a:bodyPr/>
                    <a:lstStyle/>
                    <a:p>
                      <a:pPr algn="ctr"/>
                      <a:r>
                        <a:rPr lang="en-US" sz="1300" dirty="0"/>
                        <a:t>-0.0126</a:t>
                      </a:r>
                      <a:r>
                        <a:rPr lang="en-US" sz="1300" baseline="30000" dirty="0"/>
                        <a:t>***</a:t>
                      </a:r>
                    </a:p>
                    <a:p>
                      <a:pPr algn="ctr"/>
                      <a:r>
                        <a:rPr lang="en-US" sz="1300" dirty="0"/>
                        <a:t>(0.0038)</a:t>
                      </a:r>
                    </a:p>
                  </a:txBody>
                  <a:tcPr marT="50292" marB="50292"/>
                </a:tc>
                <a:tc>
                  <a:txBody>
                    <a:bodyPr/>
                    <a:lstStyle/>
                    <a:p>
                      <a:pPr algn="ctr"/>
                      <a:r>
                        <a:rPr lang="en-US" sz="1300" dirty="0"/>
                        <a:t>-0.0130</a:t>
                      </a:r>
                      <a:r>
                        <a:rPr lang="en-US" sz="1300" baseline="30000" dirty="0"/>
                        <a:t>***</a:t>
                      </a:r>
                    </a:p>
                    <a:p>
                      <a:pPr algn="ctr"/>
                      <a:r>
                        <a:rPr lang="en-US" sz="1300" dirty="0"/>
                        <a:t>(0.0038)</a:t>
                      </a:r>
                    </a:p>
                  </a:txBody>
                  <a:tcPr marT="50292" marB="50292"/>
                </a:tc>
                <a:tc>
                  <a:txBody>
                    <a:bodyPr/>
                    <a:lstStyle/>
                    <a:p>
                      <a:pPr algn="ctr"/>
                      <a:r>
                        <a:rPr lang="en-US" sz="1300" dirty="0"/>
                        <a:t>-0.0094</a:t>
                      </a:r>
                    </a:p>
                    <a:p>
                      <a:pPr algn="ctr"/>
                      <a:r>
                        <a:rPr lang="en-US" sz="1300" dirty="0"/>
                        <a:t>(0.0133)</a:t>
                      </a:r>
                    </a:p>
                  </a:txBody>
                  <a:tcPr marT="50292" marB="50292"/>
                </a:tc>
                <a:tc>
                  <a:txBody>
                    <a:bodyPr/>
                    <a:lstStyle/>
                    <a:p>
                      <a:pPr algn="ctr"/>
                      <a:r>
                        <a:rPr lang="en-US" sz="1300" dirty="0"/>
                        <a:t>-0.0142</a:t>
                      </a:r>
                    </a:p>
                    <a:p>
                      <a:pPr algn="ctr"/>
                      <a:r>
                        <a:rPr lang="en-US" sz="1300" dirty="0"/>
                        <a:t>(0.0132)</a:t>
                      </a:r>
                    </a:p>
                  </a:txBody>
                  <a:tcPr marT="50292" marB="50292"/>
                </a:tc>
                <a:tc>
                  <a:txBody>
                    <a:bodyPr/>
                    <a:lstStyle/>
                    <a:p>
                      <a:pPr algn="ctr"/>
                      <a:r>
                        <a:rPr lang="en-US" sz="1300" dirty="0"/>
                        <a:t>-0.0063</a:t>
                      </a:r>
                    </a:p>
                    <a:p>
                      <a:pPr algn="ctr"/>
                      <a:r>
                        <a:rPr lang="en-US" sz="1300" dirty="0"/>
                        <a:t>(0.0144)</a:t>
                      </a:r>
                    </a:p>
                  </a:txBody>
                  <a:tcPr marT="50292" marB="50292"/>
                </a:tc>
                <a:tc>
                  <a:txBody>
                    <a:bodyPr/>
                    <a:lstStyle/>
                    <a:p>
                      <a:pPr algn="ctr"/>
                      <a:r>
                        <a:rPr lang="en-US" sz="1300" dirty="0"/>
                        <a:t>-0.0088</a:t>
                      </a:r>
                    </a:p>
                    <a:p>
                      <a:pPr algn="ctr"/>
                      <a:r>
                        <a:rPr lang="en-US" sz="1300" dirty="0"/>
                        <a:t>(0.0142)</a:t>
                      </a:r>
                    </a:p>
                  </a:txBody>
                  <a:tcPr marT="50292" marB="50292"/>
                </a:tc>
                <a:extLst>
                  <a:ext uri="{0D108BD9-81ED-4DB2-BD59-A6C34878D82A}">
                    <a16:rowId xmlns:a16="http://schemas.microsoft.com/office/drawing/2014/main" val="2482149473"/>
                  </a:ext>
                </a:extLst>
              </a:tr>
              <a:tr h="818665">
                <a:tc>
                  <a:txBody>
                    <a:bodyPr/>
                    <a:lstStyle/>
                    <a:p>
                      <a:pPr algn="l"/>
                      <a:r>
                        <a:rPr lang="en-US" sz="1300" dirty="0"/>
                        <a:t>N</a:t>
                      </a:r>
                    </a:p>
                    <a:p>
                      <a:pPr algn="l"/>
                      <a:r>
                        <a:rPr lang="en-US" sz="1300" dirty="0"/>
                        <a:t>R</a:t>
                      </a:r>
                      <a:r>
                        <a:rPr lang="en-US" sz="1300" baseline="30000" dirty="0"/>
                        <a:t>2</a:t>
                      </a:r>
                    </a:p>
                    <a:p>
                      <a:pPr algn="l"/>
                      <a:r>
                        <a:rPr lang="en-US" sz="1300" baseline="0" dirty="0" err="1"/>
                        <a:t>Kleibergen-Paap</a:t>
                      </a:r>
                      <a:r>
                        <a:rPr lang="en-US" sz="1300" baseline="0" dirty="0"/>
                        <a:t> rank F</a:t>
                      </a:r>
                    </a:p>
                    <a:p>
                      <a:pPr algn="l"/>
                      <a:r>
                        <a:rPr lang="en-US" sz="1300" baseline="0" dirty="0"/>
                        <a:t>Hansen’s J</a:t>
                      </a:r>
                    </a:p>
                  </a:txBody>
                  <a:tcPr marT="50292" marB="50292"/>
                </a:tc>
                <a:tc>
                  <a:txBody>
                    <a:bodyPr/>
                    <a:lstStyle/>
                    <a:p>
                      <a:pPr algn="ctr"/>
                      <a:r>
                        <a:rPr lang="en-US" sz="1300" dirty="0"/>
                        <a:t>66,714</a:t>
                      </a:r>
                    </a:p>
                    <a:p>
                      <a:pPr algn="ctr"/>
                      <a:r>
                        <a:rPr lang="en-US" sz="1300" dirty="0"/>
                        <a:t>0.4326</a:t>
                      </a:r>
                    </a:p>
                  </a:txBody>
                  <a:tcPr marT="50292" marB="50292"/>
                </a:tc>
                <a:tc>
                  <a:txBody>
                    <a:bodyPr/>
                    <a:lstStyle/>
                    <a:p>
                      <a:pPr algn="ctr"/>
                      <a:r>
                        <a:rPr lang="en-US" sz="1300" baseline="0" dirty="0"/>
                        <a:t>66,714</a:t>
                      </a:r>
                    </a:p>
                    <a:p>
                      <a:pPr algn="ctr"/>
                      <a:r>
                        <a:rPr lang="en-US" sz="1300" baseline="0" dirty="0"/>
                        <a:t>0.4326</a:t>
                      </a:r>
                    </a:p>
                    <a:p>
                      <a:pPr algn="ctr"/>
                      <a:r>
                        <a:rPr lang="en-US" sz="1300" baseline="0" dirty="0"/>
                        <a:t>2289.7</a:t>
                      </a:r>
                    </a:p>
                    <a:p>
                      <a:pPr algn="ctr"/>
                      <a:r>
                        <a:rPr lang="en-US" sz="1300" baseline="0" dirty="0"/>
                        <a:t>237.3</a:t>
                      </a:r>
                      <a:r>
                        <a:rPr lang="en-US" sz="1300" baseline="30000" dirty="0"/>
                        <a:t>***</a:t>
                      </a:r>
                    </a:p>
                  </a:txBody>
                  <a:tcPr marT="50292" marB="50292"/>
                </a:tc>
                <a:tc>
                  <a:txBody>
                    <a:bodyPr/>
                    <a:lstStyle/>
                    <a:p>
                      <a:pPr algn="ctr"/>
                      <a:r>
                        <a:rPr lang="en-US" sz="1300" dirty="0"/>
                        <a:t>53,299</a:t>
                      </a:r>
                    </a:p>
                    <a:p>
                      <a:pPr algn="ctr"/>
                      <a:r>
                        <a:rPr lang="en-US" sz="1300" dirty="0"/>
                        <a:t>0.4605</a:t>
                      </a:r>
                    </a:p>
                  </a:txBody>
                  <a:tcPr marT="50292" marB="50292"/>
                </a:tc>
                <a:tc>
                  <a:txBody>
                    <a:bodyPr/>
                    <a:lstStyle/>
                    <a:p>
                      <a:pPr algn="ctr"/>
                      <a:r>
                        <a:rPr lang="en-US" sz="1300" baseline="0" dirty="0"/>
                        <a:t>53,299</a:t>
                      </a:r>
                    </a:p>
                    <a:p>
                      <a:pPr algn="ctr"/>
                      <a:r>
                        <a:rPr lang="en-US" sz="1300" baseline="0" dirty="0"/>
                        <a:t>0.4605</a:t>
                      </a:r>
                    </a:p>
                    <a:p>
                      <a:pPr algn="ctr"/>
                      <a:r>
                        <a:rPr lang="en-US" sz="1300" baseline="0" dirty="0"/>
                        <a:t>2194.2</a:t>
                      </a:r>
                    </a:p>
                    <a:p>
                      <a:pPr algn="ctr"/>
                      <a:r>
                        <a:rPr lang="en-US" sz="1300" baseline="0" dirty="0"/>
                        <a:t>270.0***</a:t>
                      </a:r>
                    </a:p>
                  </a:txBody>
                  <a:tcPr marT="50292" marB="50292"/>
                </a:tc>
                <a:tc>
                  <a:txBody>
                    <a:bodyPr/>
                    <a:lstStyle/>
                    <a:p>
                      <a:pPr algn="ctr"/>
                      <a:r>
                        <a:rPr lang="en-US" sz="1300" dirty="0"/>
                        <a:t>6,571</a:t>
                      </a:r>
                    </a:p>
                    <a:p>
                      <a:pPr algn="ctr"/>
                      <a:r>
                        <a:rPr lang="en-US" sz="1300" dirty="0"/>
                        <a:t>0.3592</a:t>
                      </a:r>
                    </a:p>
                  </a:txBody>
                  <a:tcPr marT="50292" marB="50292"/>
                </a:tc>
                <a:tc>
                  <a:txBody>
                    <a:bodyPr/>
                    <a:lstStyle/>
                    <a:p>
                      <a:pPr algn="ctr"/>
                      <a:r>
                        <a:rPr lang="en-US" sz="1300" baseline="0" dirty="0"/>
                        <a:t>6,571</a:t>
                      </a:r>
                    </a:p>
                    <a:p>
                      <a:pPr algn="ctr"/>
                      <a:r>
                        <a:rPr lang="en-US" sz="1300" baseline="0" dirty="0"/>
                        <a:t>0.3584</a:t>
                      </a:r>
                    </a:p>
                    <a:p>
                      <a:pPr algn="ctr"/>
                      <a:r>
                        <a:rPr lang="en-US" sz="1300" baseline="0" dirty="0"/>
                        <a:t>246.3</a:t>
                      </a:r>
                    </a:p>
                    <a:p>
                      <a:pPr algn="ctr"/>
                      <a:r>
                        <a:rPr lang="en-US" sz="1300" baseline="0" dirty="0"/>
                        <a:t>95.6</a:t>
                      </a:r>
                      <a:r>
                        <a:rPr lang="en-US" sz="1300" baseline="30000" dirty="0"/>
                        <a:t>***</a:t>
                      </a:r>
                    </a:p>
                  </a:txBody>
                  <a:tcPr marT="50292" marB="50292"/>
                </a:tc>
                <a:tc>
                  <a:txBody>
                    <a:bodyPr/>
                    <a:lstStyle/>
                    <a:p>
                      <a:pPr algn="ctr"/>
                      <a:r>
                        <a:rPr lang="en-US" sz="1300" dirty="0"/>
                        <a:t>6,706</a:t>
                      </a:r>
                    </a:p>
                    <a:p>
                      <a:pPr algn="ctr"/>
                      <a:r>
                        <a:rPr lang="en-US" sz="1300" dirty="0"/>
                        <a:t>0.3931</a:t>
                      </a:r>
                    </a:p>
                  </a:txBody>
                  <a:tcPr marT="50292" marB="50292"/>
                </a:tc>
                <a:tc>
                  <a:txBody>
                    <a:bodyPr/>
                    <a:lstStyle/>
                    <a:p>
                      <a:pPr algn="ctr"/>
                      <a:r>
                        <a:rPr lang="en-US" sz="1300" baseline="0" dirty="0"/>
                        <a:t>6,706</a:t>
                      </a:r>
                    </a:p>
                    <a:p>
                      <a:pPr algn="ctr"/>
                      <a:r>
                        <a:rPr lang="en-US" sz="1300" baseline="0" dirty="0"/>
                        <a:t>0.3930</a:t>
                      </a:r>
                    </a:p>
                    <a:p>
                      <a:pPr algn="ctr"/>
                      <a:r>
                        <a:rPr lang="en-US" sz="1300" baseline="0" dirty="0"/>
                        <a:t>182.7</a:t>
                      </a:r>
                    </a:p>
                    <a:p>
                      <a:pPr algn="ctr"/>
                      <a:r>
                        <a:rPr lang="en-US" sz="1300" baseline="0" dirty="0"/>
                        <a:t>77.8</a:t>
                      </a:r>
                      <a:r>
                        <a:rPr lang="en-US" sz="1300" baseline="30000" dirty="0"/>
                        <a:t>**</a:t>
                      </a:r>
                    </a:p>
                  </a:txBody>
                  <a:tcPr marT="50292" marB="50292"/>
                </a:tc>
                <a:extLst>
                  <a:ext uri="{0D108BD9-81ED-4DB2-BD59-A6C34878D82A}">
                    <a16:rowId xmlns:a16="http://schemas.microsoft.com/office/drawing/2014/main" val="3586876323"/>
                  </a:ext>
                </a:extLst>
              </a:tr>
            </a:tbl>
          </a:graphicData>
        </a:graphic>
      </p:graphicFrame>
      <p:sp>
        <p:nvSpPr>
          <p:cNvPr id="11" name="TextBox 10">
            <a:extLst>
              <a:ext uri="{FF2B5EF4-FFF2-40B4-BE49-F238E27FC236}">
                <a16:creationId xmlns:a16="http://schemas.microsoft.com/office/drawing/2014/main" id="{A31FDBA7-3401-45D3-B907-DF095F97BF62}"/>
              </a:ext>
            </a:extLst>
          </p:cNvPr>
          <p:cNvSpPr txBox="1"/>
          <p:nvPr/>
        </p:nvSpPr>
        <p:spPr>
          <a:xfrm>
            <a:off x="0" y="5715000"/>
            <a:ext cx="8610600" cy="276999"/>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Source: Authors’ analysis of data from RUS, Census Bureau (LEHD/LODES, ACS), FCC, NTIA, and USDA//ERS</a:t>
            </a:r>
            <a:endParaRPr lang="en-US" sz="1200" dirty="0"/>
          </a:p>
        </p:txBody>
      </p:sp>
    </p:spTree>
    <p:extLst>
      <p:ext uri="{BB962C8B-B14F-4D97-AF65-F5344CB8AC3E}">
        <p14:creationId xmlns:p14="http://schemas.microsoft.com/office/powerpoint/2010/main" val="320410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F6C22-FF6B-4507-B838-577FE5E78E95}"/>
              </a:ext>
            </a:extLst>
          </p:cNvPr>
          <p:cNvSpPr>
            <a:spLocks noGrp="1"/>
          </p:cNvSpPr>
          <p:nvPr>
            <p:ph type="title"/>
          </p:nvPr>
        </p:nvSpPr>
        <p:spPr>
          <a:xfrm>
            <a:off x="228600" y="76200"/>
            <a:ext cx="8675509" cy="785979"/>
          </a:xfrm>
        </p:spPr>
        <p:txBody>
          <a:bodyPr>
            <a:noAutofit/>
          </a:bodyPr>
          <a:lstStyle/>
          <a:p>
            <a:r>
              <a:rPr lang="en-US" sz="2800" dirty="0"/>
              <a:t>Selected Results – OLS and </a:t>
            </a:r>
            <a:r>
              <a:rPr lang="en-US" sz="2800" dirty="0" err="1"/>
              <a:t>Lewbel</a:t>
            </a:r>
            <a:r>
              <a:rPr lang="en-US" sz="2800" dirty="0"/>
              <a:t> IV Models</a:t>
            </a:r>
            <a:br>
              <a:rPr lang="en-US" sz="2800" dirty="0"/>
            </a:br>
            <a:r>
              <a:rPr lang="en-US" sz="2800" dirty="0"/>
              <a:t>Dependent variable: </a:t>
            </a:r>
            <a:r>
              <a:rPr lang="el-GR" sz="2800" dirty="0"/>
              <a:t>Δ</a:t>
            </a:r>
            <a:r>
              <a:rPr lang="en-US" sz="2800" dirty="0"/>
              <a:t>ln(Employment) (2010-2016) </a:t>
            </a:r>
          </a:p>
        </p:txBody>
      </p:sp>
      <p:graphicFrame>
        <p:nvGraphicFramePr>
          <p:cNvPr id="7" name="Table 7">
            <a:extLst>
              <a:ext uri="{FF2B5EF4-FFF2-40B4-BE49-F238E27FC236}">
                <a16:creationId xmlns:a16="http://schemas.microsoft.com/office/drawing/2014/main" id="{2054B6F9-1FE9-4564-AC4F-0EC9CA7413A3}"/>
              </a:ext>
            </a:extLst>
          </p:cNvPr>
          <p:cNvGraphicFramePr>
            <a:graphicFrameLocks noGrp="1"/>
          </p:cNvGraphicFramePr>
          <p:nvPr>
            <p:ph idx="1"/>
            <p:extLst>
              <p:ext uri="{D42A27DB-BD31-4B8C-83A1-F6EECF244321}">
                <p14:modId xmlns:p14="http://schemas.microsoft.com/office/powerpoint/2010/main" val="3445861065"/>
              </p:ext>
            </p:extLst>
          </p:nvPr>
        </p:nvGraphicFramePr>
        <p:xfrm>
          <a:off x="0" y="893065"/>
          <a:ext cx="9144002" cy="4471416"/>
        </p:xfrm>
        <a:graphic>
          <a:graphicData uri="http://schemas.openxmlformats.org/drawingml/2006/table">
            <a:tbl>
              <a:tblPr firstRow="1" bandRow="1">
                <a:tableStyleId>{5C22544A-7EE6-4342-B048-85BDC9FD1C3A}</a:tableStyleId>
              </a:tblPr>
              <a:tblGrid>
                <a:gridCol w="1561171">
                  <a:extLst>
                    <a:ext uri="{9D8B030D-6E8A-4147-A177-3AD203B41FA5}">
                      <a16:colId xmlns:a16="http://schemas.microsoft.com/office/drawing/2014/main" val="767984405"/>
                    </a:ext>
                  </a:extLst>
                </a:gridCol>
                <a:gridCol w="892098">
                  <a:extLst>
                    <a:ext uri="{9D8B030D-6E8A-4147-A177-3AD203B41FA5}">
                      <a16:colId xmlns:a16="http://schemas.microsoft.com/office/drawing/2014/main" val="2051510530"/>
                    </a:ext>
                  </a:extLst>
                </a:gridCol>
                <a:gridCol w="892098">
                  <a:extLst>
                    <a:ext uri="{9D8B030D-6E8A-4147-A177-3AD203B41FA5}">
                      <a16:colId xmlns:a16="http://schemas.microsoft.com/office/drawing/2014/main" val="3988239435"/>
                    </a:ext>
                  </a:extLst>
                </a:gridCol>
                <a:gridCol w="966439">
                  <a:extLst>
                    <a:ext uri="{9D8B030D-6E8A-4147-A177-3AD203B41FA5}">
                      <a16:colId xmlns:a16="http://schemas.microsoft.com/office/drawing/2014/main" val="2074022369"/>
                    </a:ext>
                  </a:extLst>
                </a:gridCol>
                <a:gridCol w="892098">
                  <a:extLst>
                    <a:ext uri="{9D8B030D-6E8A-4147-A177-3AD203B41FA5}">
                      <a16:colId xmlns:a16="http://schemas.microsoft.com/office/drawing/2014/main" val="2755645370"/>
                    </a:ext>
                  </a:extLst>
                </a:gridCol>
                <a:gridCol w="892098">
                  <a:extLst>
                    <a:ext uri="{9D8B030D-6E8A-4147-A177-3AD203B41FA5}">
                      <a16:colId xmlns:a16="http://schemas.microsoft.com/office/drawing/2014/main" val="2148858494"/>
                    </a:ext>
                  </a:extLst>
                </a:gridCol>
                <a:gridCol w="966439">
                  <a:extLst>
                    <a:ext uri="{9D8B030D-6E8A-4147-A177-3AD203B41FA5}">
                      <a16:colId xmlns:a16="http://schemas.microsoft.com/office/drawing/2014/main" val="827856768"/>
                    </a:ext>
                  </a:extLst>
                </a:gridCol>
                <a:gridCol w="892098">
                  <a:extLst>
                    <a:ext uri="{9D8B030D-6E8A-4147-A177-3AD203B41FA5}">
                      <a16:colId xmlns:a16="http://schemas.microsoft.com/office/drawing/2014/main" val="352097088"/>
                    </a:ext>
                  </a:extLst>
                </a:gridCol>
                <a:gridCol w="1189463">
                  <a:extLst>
                    <a:ext uri="{9D8B030D-6E8A-4147-A177-3AD203B41FA5}">
                      <a16:colId xmlns:a16="http://schemas.microsoft.com/office/drawing/2014/main" val="1222576509"/>
                    </a:ext>
                  </a:extLst>
                </a:gridCol>
              </a:tblGrid>
              <a:tr h="261643">
                <a:tc>
                  <a:txBody>
                    <a:bodyPr/>
                    <a:lstStyle/>
                    <a:p>
                      <a:pPr algn="l"/>
                      <a:r>
                        <a:rPr lang="en-US" sz="1300" dirty="0"/>
                        <a:t>Variable</a:t>
                      </a:r>
                    </a:p>
                  </a:txBody>
                  <a:tcPr marT="50292" marB="50292"/>
                </a:tc>
                <a:tc gridSpan="2">
                  <a:txBody>
                    <a:bodyPr/>
                    <a:lstStyle/>
                    <a:p>
                      <a:pPr algn="ctr"/>
                      <a:r>
                        <a:rPr lang="en-US" sz="1300" dirty="0"/>
                        <a:t>All races/ethnicities</a:t>
                      </a:r>
                    </a:p>
                  </a:txBody>
                  <a:tcPr marT="50292" marB="50292"/>
                </a:tc>
                <a:tc hMerge="1">
                  <a:txBody>
                    <a:bodyPr/>
                    <a:lstStyle/>
                    <a:p>
                      <a:pPr algn="ctr"/>
                      <a:endParaRPr lang="en-US" sz="1600" dirty="0"/>
                    </a:p>
                  </a:txBody>
                  <a:tcPr marT="50292" marB="50292"/>
                </a:tc>
                <a:tc gridSpan="2">
                  <a:txBody>
                    <a:bodyPr/>
                    <a:lstStyle/>
                    <a:p>
                      <a:pPr algn="ctr"/>
                      <a:r>
                        <a:rPr lang="en-US" sz="1300" dirty="0"/>
                        <a:t>Whites only</a:t>
                      </a:r>
                    </a:p>
                  </a:txBody>
                  <a:tcPr marT="50292" marB="50292"/>
                </a:tc>
                <a:tc hMerge="1">
                  <a:txBody>
                    <a:bodyPr/>
                    <a:lstStyle/>
                    <a:p>
                      <a:pPr algn="ctr"/>
                      <a:endParaRPr lang="en-US" sz="1600" dirty="0"/>
                    </a:p>
                  </a:txBody>
                  <a:tcPr marT="50292" marB="50292"/>
                </a:tc>
                <a:tc gridSpan="2">
                  <a:txBody>
                    <a:bodyPr/>
                    <a:lstStyle/>
                    <a:p>
                      <a:pPr algn="ctr"/>
                      <a:r>
                        <a:rPr lang="en-US" sz="1300" dirty="0"/>
                        <a:t>Blacks only</a:t>
                      </a:r>
                    </a:p>
                  </a:txBody>
                  <a:tcPr marT="50292" marB="50292"/>
                </a:tc>
                <a:tc hMerge="1">
                  <a:txBody>
                    <a:bodyPr/>
                    <a:lstStyle/>
                    <a:p>
                      <a:pPr algn="ctr"/>
                      <a:endParaRPr lang="en-US" sz="1600" dirty="0"/>
                    </a:p>
                  </a:txBody>
                  <a:tcPr marT="50292" marB="50292"/>
                </a:tc>
                <a:tc gridSpan="2">
                  <a:txBody>
                    <a:bodyPr/>
                    <a:lstStyle/>
                    <a:p>
                      <a:pPr algn="ctr"/>
                      <a:r>
                        <a:rPr lang="en-US" sz="1300" dirty="0"/>
                        <a:t>Hispanics</a:t>
                      </a:r>
                    </a:p>
                  </a:txBody>
                  <a:tcPr marT="50292" marB="50292"/>
                </a:tc>
                <a:tc hMerge="1">
                  <a:txBody>
                    <a:bodyPr/>
                    <a:lstStyle/>
                    <a:p>
                      <a:pPr algn="ctr"/>
                      <a:endParaRPr lang="en-US" sz="1600" dirty="0"/>
                    </a:p>
                  </a:txBody>
                  <a:tcPr marT="50292" marB="50292"/>
                </a:tc>
                <a:extLst>
                  <a:ext uri="{0D108BD9-81ED-4DB2-BD59-A6C34878D82A}">
                    <a16:rowId xmlns:a16="http://schemas.microsoft.com/office/drawing/2014/main" val="488520772"/>
                  </a:ext>
                </a:extLst>
              </a:tr>
              <a:tr h="269401">
                <a:tc>
                  <a:txBody>
                    <a:bodyPr/>
                    <a:lstStyle/>
                    <a:p>
                      <a:pPr algn="l"/>
                      <a:endParaRPr lang="en-US" sz="1300" dirty="0"/>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tc>
                  <a:txBody>
                    <a:bodyPr/>
                    <a:lstStyle/>
                    <a:p>
                      <a:pPr algn="ctr"/>
                      <a:r>
                        <a:rPr lang="en-US" sz="1300" dirty="0"/>
                        <a:t>OLS</a:t>
                      </a:r>
                    </a:p>
                  </a:txBody>
                  <a:tcPr marT="50292" marB="50292"/>
                </a:tc>
                <a:tc>
                  <a:txBody>
                    <a:bodyPr/>
                    <a:lstStyle/>
                    <a:p>
                      <a:pPr algn="ctr"/>
                      <a:r>
                        <a:rPr lang="en-US" sz="1300" dirty="0"/>
                        <a:t>IV</a:t>
                      </a:r>
                    </a:p>
                  </a:txBody>
                  <a:tcPr marT="50292" marB="50292"/>
                </a:tc>
                <a:extLst>
                  <a:ext uri="{0D108BD9-81ED-4DB2-BD59-A6C34878D82A}">
                    <a16:rowId xmlns:a16="http://schemas.microsoft.com/office/drawing/2014/main" val="69616459"/>
                  </a:ext>
                </a:extLst>
              </a:tr>
              <a:tr h="452490">
                <a:tc>
                  <a:txBody>
                    <a:bodyPr/>
                    <a:lstStyle/>
                    <a:p>
                      <a:pPr algn="l"/>
                      <a:r>
                        <a:rPr lang="en-US" sz="1300" dirty="0"/>
                        <a:t>BIP tract (≥ 90% in BIP PSA)</a:t>
                      </a:r>
                    </a:p>
                  </a:txBody>
                  <a:tcPr marT="50292" marB="50292"/>
                </a:tc>
                <a:tc>
                  <a:txBody>
                    <a:bodyPr/>
                    <a:lstStyle/>
                    <a:p>
                      <a:pPr algn="ctr"/>
                      <a:r>
                        <a:rPr lang="en-US" sz="1300" dirty="0"/>
                        <a:t>0.0130</a:t>
                      </a:r>
                    </a:p>
                    <a:p>
                      <a:pPr algn="ctr"/>
                      <a:r>
                        <a:rPr lang="en-US" sz="1300" dirty="0"/>
                        <a:t>(0.0107)</a:t>
                      </a:r>
                    </a:p>
                  </a:txBody>
                  <a:tcPr marT="50292" marB="50292"/>
                </a:tc>
                <a:tc>
                  <a:txBody>
                    <a:bodyPr/>
                    <a:lstStyle/>
                    <a:p>
                      <a:pPr algn="ctr"/>
                      <a:r>
                        <a:rPr lang="en-US" sz="1300" dirty="0"/>
                        <a:t>-0.0032</a:t>
                      </a:r>
                    </a:p>
                    <a:p>
                      <a:pPr algn="ctr"/>
                      <a:r>
                        <a:rPr lang="en-US" sz="1300" dirty="0"/>
                        <a:t>(0.0110)</a:t>
                      </a:r>
                    </a:p>
                  </a:txBody>
                  <a:tcPr marT="50292" marB="50292"/>
                </a:tc>
                <a:tc>
                  <a:txBody>
                    <a:bodyPr/>
                    <a:lstStyle/>
                    <a:p>
                      <a:pPr algn="ctr"/>
                      <a:r>
                        <a:rPr lang="en-US" sz="1300" dirty="0"/>
                        <a:t>0.0265</a:t>
                      </a:r>
                      <a:r>
                        <a:rPr lang="en-US" sz="1300" baseline="30000" dirty="0"/>
                        <a:t>**</a:t>
                      </a:r>
                    </a:p>
                    <a:p>
                      <a:pPr algn="ctr"/>
                      <a:r>
                        <a:rPr lang="en-US" sz="1300" dirty="0"/>
                        <a:t>(0.0112)</a:t>
                      </a:r>
                    </a:p>
                  </a:txBody>
                  <a:tcPr marT="50292" marB="50292"/>
                </a:tc>
                <a:tc>
                  <a:txBody>
                    <a:bodyPr/>
                    <a:lstStyle/>
                    <a:p>
                      <a:pPr algn="ctr"/>
                      <a:r>
                        <a:rPr lang="en-US" sz="1300" dirty="0"/>
                        <a:t>0.0010</a:t>
                      </a:r>
                    </a:p>
                    <a:p>
                      <a:pPr algn="ctr"/>
                      <a:r>
                        <a:rPr lang="en-US" sz="1300" dirty="0"/>
                        <a:t>(0.0116)</a:t>
                      </a:r>
                    </a:p>
                  </a:txBody>
                  <a:tcPr marT="50292" marB="50292"/>
                </a:tc>
                <a:tc>
                  <a:txBody>
                    <a:bodyPr/>
                    <a:lstStyle/>
                    <a:p>
                      <a:pPr algn="ctr"/>
                      <a:r>
                        <a:rPr lang="en-US" sz="1300" dirty="0"/>
                        <a:t>0.0471</a:t>
                      </a:r>
                      <a:r>
                        <a:rPr lang="en-US" sz="1300" baseline="30000" dirty="0"/>
                        <a:t>**</a:t>
                      </a:r>
                    </a:p>
                    <a:p>
                      <a:pPr algn="ctr"/>
                      <a:r>
                        <a:rPr lang="en-US" sz="1300" dirty="0"/>
                        <a:t>(0.0239)</a:t>
                      </a:r>
                    </a:p>
                  </a:txBody>
                  <a:tcPr marT="50292" marB="50292"/>
                </a:tc>
                <a:tc>
                  <a:txBody>
                    <a:bodyPr/>
                    <a:lstStyle/>
                    <a:p>
                      <a:pPr algn="ctr"/>
                      <a:r>
                        <a:rPr lang="en-US" sz="1300" dirty="0"/>
                        <a:t>0.0287</a:t>
                      </a:r>
                    </a:p>
                    <a:p>
                      <a:pPr algn="ctr"/>
                      <a:r>
                        <a:rPr lang="en-US" sz="1300" dirty="0"/>
                        <a:t>(0.0245)</a:t>
                      </a:r>
                    </a:p>
                  </a:txBody>
                  <a:tcPr marT="50292" marB="50292"/>
                </a:tc>
                <a:tc>
                  <a:txBody>
                    <a:bodyPr/>
                    <a:lstStyle/>
                    <a:p>
                      <a:pPr algn="ctr"/>
                      <a:r>
                        <a:rPr lang="en-US" sz="1300" dirty="0"/>
                        <a:t>-0.0105</a:t>
                      </a:r>
                    </a:p>
                    <a:p>
                      <a:pPr algn="ctr"/>
                      <a:r>
                        <a:rPr lang="en-US" sz="1300" dirty="0"/>
                        <a:t>(0.0212)</a:t>
                      </a:r>
                    </a:p>
                  </a:txBody>
                  <a:tcPr marT="50292" marB="50292"/>
                </a:tc>
                <a:tc>
                  <a:txBody>
                    <a:bodyPr/>
                    <a:lstStyle/>
                    <a:p>
                      <a:pPr algn="ctr"/>
                      <a:r>
                        <a:rPr lang="en-US" sz="1300" dirty="0"/>
                        <a:t>-0.0173</a:t>
                      </a:r>
                    </a:p>
                    <a:p>
                      <a:pPr algn="ctr"/>
                      <a:r>
                        <a:rPr lang="en-US" sz="1300" dirty="0"/>
                        <a:t>(0.0216)</a:t>
                      </a:r>
                    </a:p>
                  </a:txBody>
                  <a:tcPr marT="50292" marB="50292"/>
                </a:tc>
                <a:extLst>
                  <a:ext uri="{0D108BD9-81ED-4DB2-BD59-A6C34878D82A}">
                    <a16:rowId xmlns:a16="http://schemas.microsoft.com/office/drawing/2014/main" val="1641469075"/>
                  </a:ext>
                </a:extLst>
              </a:tr>
              <a:tr h="452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Share of pop. with BB available in 2011</a:t>
                      </a:r>
                    </a:p>
                  </a:txBody>
                  <a:tcPr marT="50292" marB="50292"/>
                </a:tc>
                <a:tc>
                  <a:txBody>
                    <a:bodyPr/>
                    <a:lstStyle/>
                    <a:p>
                      <a:pPr algn="ctr"/>
                      <a:r>
                        <a:rPr lang="en-US" sz="1300" dirty="0"/>
                        <a:t>0.2364</a:t>
                      </a:r>
                      <a:r>
                        <a:rPr lang="en-US" sz="1300" baseline="30000" dirty="0"/>
                        <a:t>***</a:t>
                      </a:r>
                    </a:p>
                    <a:p>
                      <a:pPr algn="ctr"/>
                      <a:r>
                        <a:rPr lang="en-US" sz="1300" dirty="0"/>
                        <a:t>(0.0152)</a:t>
                      </a:r>
                    </a:p>
                  </a:txBody>
                  <a:tcPr marT="50292" marB="50292"/>
                </a:tc>
                <a:tc>
                  <a:txBody>
                    <a:bodyPr/>
                    <a:lstStyle/>
                    <a:p>
                      <a:pPr algn="ctr"/>
                      <a:r>
                        <a:rPr lang="en-US" sz="1300" dirty="0"/>
                        <a:t>0.2363</a:t>
                      </a:r>
                      <a:r>
                        <a:rPr lang="en-US" sz="1300" baseline="30000" dirty="0"/>
                        <a:t>***</a:t>
                      </a:r>
                    </a:p>
                    <a:p>
                      <a:pPr algn="ctr"/>
                      <a:r>
                        <a:rPr lang="en-US" sz="1300" dirty="0"/>
                        <a:t>(0.0152)</a:t>
                      </a:r>
                    </a:p>
                  </a:txBody>
                  <a:tcPr marT="50292" marB="50292"/>
                </a:tc>
                <a:tc>
                  <a:txBody>
                    <a:bodyPr/>
                    <a:lstStyle/>
                    <a:p>
                      <a:pPr algn="ctr"/>
                      <a:r>
                        <a:rPr lang="en-US" sz="1300" dirty="0"/>
                        <a:t>0.2263</a:t>
                      </a:r>
                      <a:r>
                        <a:rPr lang="en-US" sz="1300" baseline="30000" dirty="0"/>
                        <a:t>***</a:t>
                      </a:r>
                    </a:p>
                    <a:p>
                      <a:pPr algn="ctr"/>
                      <a:r>
                        <a:rPr lang="en-US" sz="1300" dirty="0"/>
                        <a:t>(0.0152)</a:t>
                      </a:r>
                    </a:p>
                  </a:txBody>
                  <a:tcPr marT="50292" marB="50292"/>
                </a:tc>
                <a:tc>
                  <a:txBody>
                    <a:bodyPr/>
                    <a:lstStyle/>
                    <a:p>
                      <a:pPr algn="ctr"/>
                      <a:r>
                        <a:rPr lang="en-US" sz="1300" dirty="0"/>
                        <a:t>0.2262</a:t>
                      </a:r>
                      <a:r>
                        <a:rPr lang="en-US" sz="1300" baseline="30000" dirty="0"/>
                        <a:t>***</a:t>
                      </a:r>
                      <a:endParaRPr lang="en-US" sz="1300" baseline="0" dirty="0"/>
                    </a:p>
                    <a:p>
                      <a:pPr algn="ctr"/>
                      <a:r>
                        <a:rPr lang="en-US" sz="1300" baseline="0" dirty="0"/>
                        <a:t>(0.0152)</a:t>
                      </a:r>
                    </a:p>
                  </a:txBody>
                  <a:tcPr marT="50292" marB="50292"/>
                </a:tc>
                <a:tc>
                  <a:txBody>
                    <a:bodyPr/>
                    <a:lstStyle/>
                    <a:p>
                      <a:pPr algn="ctr"/>
                      <a:r>
                        <a:rPr lang="en-US" sz="1300" dirty="0"/>
                        <a:t>0.3667</a:t>
                      </a:r>
                      <a:r>
                        <a:rPr lang="en-US" sz="1300" baseline="30000" dirty="0"/>
                        <a:t>***</a:t>
                      </a:r>
                    </a:p>
                    <a:p>
                      <a:pPr algn="ctr"/>
                      <a:r>
                        <a:rPr lang="en-US" sz="1300" dirty="0"/>
                        <a:t>(0.0237)</a:t>
                      </a:r>
                    </a:p>
                  </a:txBody>
                  <a:tcPr marT="50292" marB="50292"/>
                </a:tc>
                <a:tc>
                  <a:txBody>
                    <a:bodyPr/>
                    <a:lstStyle/>
                    <a:p>
                      <a:pPr algn="ctr"/>
                      <a:r>
                        <a:rPr lang="en-US" sz="1300" dirty="0"/>
                        <a:t>0.3666</a:t>
                      </a:r>
                      <a:r>
                        <a:rPr lang="en-US" sz="1300" baseline="30000" dirty="0"/>
                        <a:t>***</a:t>
                      </a:r>
                    </a:p>
                    <a:p>
                      <a:pPr algn="ctr"/>
                      <a:r>
                        <a:rPr lang="en-US" sz="1300" dirty="0"/>
                        <a:t>(0.0237)</a:t>
                      </a:r>
                    </a:p>
                  </a:txBody>
                  <a:tcPr marT="50292" marB="50292"/>
                </a:tc>
                <a:tc>
                  <a:txBody>
                    <a:bodyPr/>
                    <a:lstStyle/>
                    <a:p>
                      <a:pPr algn="ctr"/>
                      <a:r>
                        <a:rPr lang="en-US" sz="1300" dirty="0"/>
                        <a:t>0.3553</a:t>
                      </a:r>
                      <a:r>
                        <a:rPr lang="en-US" sz="1300" baseline="30000" dirty="0"/>
                        <a:t>***</a:t>
                      </a:r>
                    </a:p>
                    <a:p>
                      <a:pPr algn="ctr"/>
                      <a:r>
                        <a:rPr lang="en-US" sz="1300" dirty="0"/>
                        <a:t>(0.0211)</a:t>
                      </a:r>
                    </a:p>
                  </a:txBody>
                  <a:tcPr marT="50292" marB="50292"/>
                </a:tc>
                <a:tc>
                  <a:txBody>
                    <a:bodyPr/>
                    <a:lstStyle/>
                    <a:p>
                      <a:pPr algn="ctr"/>
                      <a:r>
                        <a:rPr lang="en-US" sz="1300" dirty="0"/>
                        <a:t>0.3552</a:t>
                      </a:r>
                      <a:r>
                        <a:rPr lang="en-US" sz="1300" baseline="30000" dirty="0"/>
                        <a:t>***</a:t>
                      </a:r>
                    </a:p>
                    <a:p>
                      <a:pPr algn="ctr"/>
                      <a:r>
                        <a:rPr lang="en-US" sz="1300" dirty="0"/>
                        <a:t>(0.0210)</a:t>
                      </a:r>
                    </a:p>
                  </a:txBody>
                  <a:tcPr marT="50292" marB="50292"/>
                </a:tc>
                <a:extLst>
                  <a:ext uri="{0D108BD9-81ED-4DB2-BD59-A6C34878D82A}">
                    <a16:rowId xmlns:a16="http://schemas.microsoft.com/office/drawing/2014/main" val="1203781920"/>
                  </a:ext>
                </a:extLst>
              </a:tr>
              <a:tr h="452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Share of households adopting BB in 2011</a:t>
                      </a:r>
                    </a:p>
                  </a:txBody>
                  <a:tcPr marT="50292" marB="50292"/>
                </a:tc>
                <a:tc>
                  <a:txBody>
                    <a:bodyPr/>
                    <a:lstStyle/>
                    <a:p>
                      <a:pPr algn="ctr"/>
                      <a:r>
                        <a:rPr lang="en-US" sz="1300" dirty="0"/>
                        <a:t>0.1348</a:t>
                      </a:r>
                      <a:r>
                        <a:rPr lang="en-US" sz="1300" baseline="30000" dirty="0"/>
                        <a:t>***</a:t>
                      </a:r>
                    </a:p>
                    <a:p>
                      <a:pPr algn="ctr"/>
                      <a:r>
                        <a:rPr lang="en-US" sz="1300" dirty="0"/>
                        <a:t>(0.0096)</a:t>
                      </a:r>
                    </a:p>
                  </a:txBody>
                  <a:tcPr marT="50292" marB="50292"/>
                </a:tc>
                <a:tc>
                  <a:txBody>
                    <a:bodyPr/>
                    <a:lstStyle/>
                    <a:p>
                      <a:pPr algn="ctr"/>
                      <a:r>
                        <a:rPr lang="en-US" sz="1300" dirty="0"/>
                        <a:t>0.1346</a:t>
                      </a:r>
                      <a:r>
                        <a:rPr lang="en-US" sz="1300" baseline="30000" dirty="0"/>
                        <a:t>***</a:t>
                      </a:r>
                    </a:p>
                    <a:p>
                      <a:pPr algn="ctr"/>
                      <a:r>
                        <a:rPr lang="en-US" sz="1300" dirty="0"/>
                        <a:t>(0.0096)</a:t>
                      </a:r>
                    </a:p>
                  </a:txBody>
                  <a:tcPr marT="50292" marB="50292"/>
                </a:tc>
                <a:tc>
                  <a:txBody>
                    <a:bodyPr/>
                    <a:lstStyle/>
                    <a:p>
                      <a:pPr algn="ctr"/>
                      <a:r>
                        <a:rPr lang="en-US" sz="1300" dirty="0"/>
                        <a:t>0.1197</a:t>
                      </a:r>
                      <a:r>
                        <a:rPr lang="en-US" sz="1300" baseline="30000" dirty="0"/>
                        <a:t>***</a:t>
                      </a:r>
                    </a:p>
                    <a:p>
                      <a:pPr algn="ctr"/>
                      <a:r>
                        <a:rPr lang="en-US" sz="1300" dirty="0"/>
                        <a:t>(0.0101)</a:t>
                      </a:r>
                    </a:p>
                  </a:txBody>
                  <a:tcPr marT="50292" marB="50292"/>
                </a:tc>
                <a:tc>
                  <a:txBody>
                    <a:bodyPr/>
                    <a:lstStyle/>
                    <a:p>
                      <a:pPr algn="ctr"/>
                      <a:r>
                        <a:rPr lang="en-US" sz="1300" baseline="0" dirty="0"/>
                        <a:t>0.1194</a:t>
                      </a:r>
                      <a:r>
                        <a:rPr lang="en-US" sz="1300" baseline="30000" dirty="0"/>
                        <a:t>***</a:t>
                      </a:r>
                    </a:p>
                    <a:p>
                      <a:pPr algn="ctr"/>
                      <a:r>
                        <a:rPr lang="en-US" sz="1300" baseline="0" dirty="0"/>
                        <a:t>(0.0101)</a:t>
                      </a:r>
                    </a:p>
                  </a:txBody>
                  <a:tcPr marT="50292" marB="50292"/>
                </a:tc>
                <a:tc>
                  <a:txBody>
                    <a:bodyPr/>
                    <a:lstStyle/>
                    <a:p>
                      <a:pPr algn="ctr"/>
                      <a:r>
                        <a:rPr lang="en-US" sz="1300" dirty="0"/>
                        <a:t>0.1596</a:t>
                      </a:r>
                      <a:r>
                        <a:rPr lang="en-US" sz="1300" baseline="30000" dirty="0"/>
                        <a:t>***</a:t>
                      </a:r>
                    </a:p>
                    <a:p>
                      <a:pPr algn="ctr"/>
                      <a:r>
                        <a:rPr lang="en-US" sz="1300" dirty="0"/>
                        <a:t>(0.0151)</a:t>
                      </a:r>
                    </a:p>
                  </a:txBody>
                  <a:tcPr marT="50292" marB="50292"/>
                </a:tc>
                <a:tc>
                  <a:txBody>
                    <a:bodyPr/>
                    <a:lstStyle/>
                    <a:p>
                      <a:pPr algn="ctr"/>
                      <a:r>
                        <a:rPr lang="en-US" sz="1300" dirty="0"/>
                        <a:t>0.1594</a:t>
                      </a:r>
                      <a:r>
                        <a:rPr lang="en-US" sz="1300" baseline="30000" dirty="0"/>
                        <a:t>***</a:t>
                      </a:r>
                    </a:p>
                    <a:p>
                      <a:pPr algn="ctr"/>
                      <a:r>
                        <a:rPr lang="en-US" sz="1300" baseline="0" dirty="0"/>
                        <a:t>(0.0151)</a:t>
                      </a:r>
                    </a:p>
                  </a:txBody>
                  <a:tcPr marT="50292" marB="50292"/>
                </a:tc>
                <a:tc>
                  <a:txBody>
                    <a:bodyPr/>
                    <a:lstStyle/>
                    <a:p>
                      <a:pPr algn="ctr"/>
                      <a:r>
                        <a:rPr lang="en-US" sz="1300" dirty="0"/>
                        <a:t>0.1631</a:t>
                      </a:r>
                      <a:r>
                        <a:rPr lang="en-US" sz="1300" baseline="30000" dirty="0"/>
                        <a:t>***</a:t>
                      </a:r>
                    </a:p>
                    <a:p>
                      <a:pPr algn="ctr"/>
                      <a:r>
                        <a:rPr lang="en-US" sz="1300" dirty="0"/>
                        <a:t>(0.0139)</a:t>
                      </a:r>
                    </a:p>
                  </a:txBody>
                  <a:tcPr marT="50292" marB="50292"/>
                </a:tc>
                <a:tc>
                  <a:txBody>
                    <a:bodyPr/>
                    <a:lstStyle/>
                    <a:p>
                      <a:pPr algn="ctr"/>
                      <a:r>
                        <a:rPr lang="en-US" sz="1300" dirty="0"/>
                        <a:t>0.1630</a:t>
                      </a:r>
                      <a:r>
                        <a:rPr lang="en-US" sz="1300" baseline="30000" dirty="0"/>
                        <a:t>***</a:t>
                      </a:r>
                    </a:p>
                    <a:p>
                      <a:pPr algn="ctr"/>
                      <a:r>
                        <a:rPr lang="en-US" sz="1300" dirty="0"/>
                        <a:t>(0.0139)</a:t>
                      </a:r>
                    </a:p>
                  </a:txBody>
                  <a:tcPr marT="50292" marB="50292"/>
                </a:tc>
                <a:extLst>
                  <a:ext uri="{0D108BD9-81ED-4DB2-BD59-A6C34878D82A}">
                    <a16:rowId xmlns:a16="http://schemas.microsoft.com/office/drawing/2014/main" val="2871679093"/>
                  </a:ext>
                </a:extLst>
              </a:tr>
              <a:tr h="452490">
                <a:tc>
                  <a:txBody>
                    <a:bodyPr/>
                    <a:lstStyle/>
                    <a:p>
                      <a:pPr algn="l"/>
                      <a:r>
                        <a:rPr lang="en-US" sz="1300" dirty="0"/>
                        <a:t>Micropolitan tract</a:t>
                      </a:r>
                    </a:p>
                  </a:txBody>
                  <a:tcPr marT="50292" marB="50292"/>
                </a:tc>
                <a:tc>
                  <a:txBody>
                    <a:bodyPr/>
                    <a:lstStyle/>
                    <a:p>
                      <a:pPr algn="ctr"/>
                      <a:r>
                        <a:rPr lang="en-US" sz="1300" dirty="0"/>
                        <a:t>-0.0019</a:t>
                      </a:r>
                    </a:p>
                    <a:p>
                      <a:pPr algn="ctr"/>
                      <a:r>
                        <a:rPr lang="en-US" sz="1300" dirty="0"/>
                        <a:t>(0.0032)</a:t>
                      </a:r>
                    </a:p>
                  </a:txBody>
                  <a:tcPr marT="50292" marB="50292"/>
                </a:tc>
                <a:tc>
                  <a:txBody>
                    <a:bodyPr/>
                    <a:lstStyle/>
                    <a:p>
                      <a:pPr algn="ctr"/>
                      <a:r>
                        <a:rPr lang="en-US" sz="1300" dirty="0"/>
                        <a:t>-0.0017</a:t>
                      </a:r>
                    </a:p>
                    <a:p>
                      <a:pPr algn="ctr"/>
                      <a:r>
                        <a:rPr lang="en-US" sz="1300" dirty="0"/>
                        <a:t>(0.0032)</a:t>
                      </a:r>
                    </a:p>
                  </a:txBody>
                  <a:tcPr marT="50292" marB="50292"/>
                </a:tc>
                <a:tc>
                  <a:txBody>
                    <a:bodyPr/>
                    <a:lstStyle/>
                    <a:p>
                      <a:pPr algn="ctr"/>
                      <a:r>
                        <a:rPr lang="en-US" sz="1300" dirty="0"/>
                        <a:t>0.0065</a:t>
                      </a:r>
                      <a:r>
                        <a:rPr lang="en-US" sz="1300" baseline="30000" dirty="0"/>
                        <a:t>**</a:t>
                      </a:r>
                    </a:p>
                    <a:p>
                      <a:pPr algn="ctr"/>
                      <a:r>
                        <a:rPr lang="en-US" sz="1300" dirty="0"/>
                        <a:t>(0.0033)</a:t>
                      </a:r>
                    </a:p>
                  </a:txBody>
                  <a:tcPr marT="50292" marB="50292"/>
                </a:tc>
                <a:tc>
                  <a:txBody>
                    <a:bodyPr/>
                    <a:lstStyle/>
                    <a:p>
                      <a:pPr algn="ctr"/>
                      <a:r>
                        <a:rPr lang="en-US" sz="1300" dirty="0"/>
                        <a:t>0.0067</a:t>
                      </a:r>
                      <a:r>
                        <a:rPr lang="en-US" sz="1300" baseline="30000" dirty="0"/>
                        <a:t>**</a:t>
                      </a:r>
                    </a:p>
                    <a:p>
                      <a:pPr algn="ctr"/>
                      <a:r>
                        <a:rPr lang="en-US" sz="1300" dirty="0"/>
                        <a:t>(0.0033)</a:t>
                      </a:r>
                    </a:p>
                  </a:txBody>
                  <a:tcPr marT="50292" marB="50292"/>
                </a:tc>
                <a:tc>
                  <a:txBody>
                    <a:bodyPr/>
                    <a:lstStyle/>
                    <a:p>
                      <a:pPr algn="ctr"/>
                      <a:r>
                        <a:rPr lang="en-US" sz="1300" dirty="0"/>
                        <a:t>-0.0132</a:t>
                      </a:r>
                      <a:r>
                        <a:rPr lang="en-US" sz="1300" baseline="30000" dirty="0"/>
                        <a:t>*</a:t>
                      </a:r>
                    </a:p>
                    <a:p>
                      <a:pPr algn="ctr"/>
                      <a:r>
                        <a:rPr lang="en-US" sz="1300" dirty="0"/>
                        <a:t>(0.0069)</a:t>
                      </a:r>
                    </a:p>
                  </a:txBody>
                  <a:tcPr marT="50292" marB="50292"/>
                </a:tc>
                <a:tc>
                  <a:txBody>
                    <a:bodyPr/>
                    <a:lstStyle/>
                    <a:p>
                      <a:pPr algn="ctr"/>
                      <a:r>
                        <a:rPr lang="en-US" sz="1300" dirty="0"/>
                        <a:t>-0.0130</a:t>
                      </a:r>
                      <a:r>
                        <a:rPr lang="en-US" sz="1300" baseline="30000" dirty="0"/>
                        <a:t>*</a:t>
                      </a:r>
                    </a:p>
                    <a:p>
                      <a:pPr algn="ctr"/>
                      <a:r>
                        <a:rPr lang="en-US" sz="1300" dirty="0"/>
                        <a:t>(0.0069)</a:t>
                      </a:r>
                    </a:p>
                  </a:txBody>
                  <a:tcPr marT="50292" marB="50292"/>
                </a:tc>
                <a:tc>
                  <a:txBody>
                    <a:bodyPr/>
                    <a:lstStyle/>
                    <a:p>
                      <a:pPr algn="ctr"/>
                      <a:r>
                        <a:rPr lang="en-US" sz="1300" dirty="0"/>
                        <a:t>-0.0252</a:t>
                      </a:r>
                      <a:r>
                        <a:rPr lang="en-US" sz="1300" baseline="30000" dirty="0"/>
                        <a:t>***</a:t>
                      </a:r>
                    </a:p>
                    <a:p>
                      <a:pPr algn="ctr"/>
                      <a:r>
                        <a:rPr lang="en-US" sz="1300" dirty="0"/>
                        <a:t>(0.0061)</a:t>
                      </a:r>
                    </a:p>
                  </a:txBody>
                  <a:tcPr marT="50292" marB="50292"/>
                </a:tc>
                <a:tc>
                  <a:txBody>
                    <a:bodyPr/>
                    <a:lstStyle/>
                    <a:p>
                      <a:pPr algn="ctr"/>
                      <a:r>
                        <a:rPr lang="en-US" sz="1300" dirty="0"/>
                        <a:t>-0.0252</a:t>
                      </a:r>
                      <a:r>
                        <a:rPr lang="en-US" sz="1300" baseline="30000" dirty="0"/>
                        <a:t>***</a:t>
                      </a:r>
                    </a:p>
                    <a:p>
                      <a:pPr algn="ctr"/>
                      <a:r>
                        <a:rPr lang="en-US" sz="1300" dirty="0"/>
                        <a:t>(0.0061)</a:t>
                      </a:r>
                    </a:p>
                  </a:txBody>
                  <a:tcPr marT="50292" marB="50292"/>
                </a:tc>
                <a:extLst>
                  <a:ext uri="{0D108BD9-81ED-4DB2-BD59-A6C34878D82A}">
                    <a16:rowId xmlns:a16="http://schemas.microsoft.com/office/drawing/2014/main" val="61387110"/>
                  </a:ext>
                </a:extLst>
              </a:tr>
              <a:tr h="452490">
                <a:tc>
                  <a:txBody>
                    <a:bodyPr/>
                    <a:lstStyle/>
                    <a:p>
                      <a:pPr algn="l"/>
                      <a:r>
                        <a:rPr lang="en-US" sz="1300" dirty="0"/>
                        <a:t>Small town tract</a:t>
                      </a:r>
                    </a:p>
                  </a:txBody>
                  <a:tcPr marT="50292" marB="50292"/>
                </a:tc>
                <a:tc>
                  <a:txBody>
                    <a:bodyPr/>
                    <a:lstStyle/>
                    <a:p>
                      <a:pPr algn="ctr"/>
                      <a:r>
                        <a:rPr lang="en-US" sz="1300" dirty="0"/>
                        <a:t>0.0000</a:t>
                      </a:r>
                    </a:p>
                    <a:p>
                      <a:pPr algn="ctr"/>
                      <a:r>
                        <a:rPr lang="en-US" sz="1300" dirty="0"/>
                        <a:t>(0.0047)</a:t>
                      </a:r>
                    </a:p>
                  </a:txBody>
                  <a:tcPr marT="50292" marB="50292"/>
                </a:tc>
                <a:tc>
                  <a:txBody>
                    <a:bodyPr/>
                    <a:lstStyle/>
                    <a:p>
                      <a:pPr algn="ctr"/>
                      <a:r>
                        <a:rPr lang="en-US" sz="1300" dirty="0"/>
                        <a:t>0.0002</a:t>
                      </a:r>
                    </a:p>
                    <a:p>
                      <a:pPr algn="ctr"/>
                      <a:r>
                        <a:rPr lang="en-US" sz="1300" dirty="0"/>
                        <a:t>(0.0047)</a:t>
                      </a:r>
                    </a:p>
                  </a:txBody>
                  <a:tcPr marT="50292" marB="50292"/>
                </a:tc>
                <a:tc>
                  <a:txBody>
                    <a:bodyPr/>
                    <a:lstStyle/>
                    <a:p>
                      <a:pPr algn="ctr"/>
                      <a:r>
                        <a:rPr lang="en-US" sz="1300" dirty="0"/>
                        <a:t>0.0077</a:t>
                      </a:r>
                      <a:endParaRPr lang="en-US" sz="1300" baseline="30000" dirty="0"/>
                    </a:p>
                    <a:p>
                      <a:pPr algn="ctr"/>
                      <a:r>
                        <a:rPr lang="en-US" sz="1300" dirty="0"/>
                        <a:t>(0.0047)</a:t>
                      </a:r>
                    </a:p>
                  </a:txBody>
                  <a:tcPr marT="50292" marB="50292"/>
                </a:tc>
                <a:tc>
                  <a:txBody>
                    <a:bodyPr/>
                    <a:lstStyle/>
                    <a:p>
                      <a:pPr algn="ctr"/>
                      <a:r>
                        <a:rPr lang="en-US" sz="1300" dirty="0"/>
                        <a:t>0.0080</a:t>
                      </a:r>
                      <a:r>
                        <a:rPr lang="en-US" sz="1300" baseline="30000" dirty="0"/>
                        <a:t>*</a:t>
                      </a:r>
                    </a:p>
                    <a:p>
                      <a:pPr algn="ctr"/>
                      <a:r>
                        <a:rPr lang="en-US" sz="1300" dirty="0"/>
                        <a:t>(0.0047)</a:t>
                      </a:r>
                    </a:p>
                  </a:txBody>
                  <a:tcPr marT="50292" marB="50292"/>
                </a:tc>
                <a:tc>
                  <a:txBody>
                    <a:bodyPr/>
                    <a:lstStyle/>
                    <a:p>
                      <a:pPr algn="ctr"/>
                      <a:r>
                        <a:rPr lang="en-US" sz="1300" dirty="0"/>
                        <a:t>-0.0376</a:t>
                      </a:r>
                      <a:r>
                        <a:rPr lang="en-US" sz="1300" baseline="30000" dirty="0"/>
                        <a:t>***</a:t>
                      </a:r>
                    </a:p>
                    <a:p>
                      <a:pPr algn="ctr"/>
                      <a:r>
                        <a:rPr lang="en-US" sz="1300" dirty="0"/>
                        <a:t>(0.0104)</a:t>
                      </a:r>
                    </a:p>
                  </a:txBody>
                  <a:tcPr marT="50292" marB="50292"/>
                </a:tc>
                <a:tc>
                  <a:txBody>
                    <a:bodyPr/>
                    <a:lstStyle/>
                    <a:p>
                      <a:pPr algn="ctr"/>
                      <a:r>
                        <a:rPr lang="en-US" sz="1300" dirty="0"/>
                        <a:t>-0.0373</a:t>
                      </a:r>
                      <a:r>
                        <a:rPr lang="en-US" sz="1300" baseline="30000" dirty="0"/>
                        <a:t>***</a:t>
                      </a:r>
                    </a:p>
                    <a:p>
                      <a:pPr algn="ctr"/>
                      <a:r>
                        <a:rPr lang="en-US" sz="1300" dirty="0"/>
                        <a:t>(0.0104)</a:t>
                      </a:r>
                    </a:p>
                  </a:txBody>
                  <a:tcPr marT="50292" marB="50292"/>
                </a:tc>
                <a:tc>
                  <a:txBody>
                    <a:bodyPr/>
                    <a:lstStyle/>
                    <a:p>
                      <a:pPr algn="ctr"/>
                      <a:r>
                        <a:rPr lang="en-US" sz="1300" dirty="0"/>
                        <a:t>-0.0660</a:t>
                      </a:r>
                      <a:r>
                        <a:rPr lang="en-US" sz="1300" baseline="30000" dirty="0"/>
                        <a:t>***</a:t>
                      </a:r>
                    </a:p>
                    <a:p>
                      <a:pPr algn="ctr"/>
                      <a:r>
                        <a:rPr lang="en-US" sz="1300" dirty="0"/>
                        <a:t>(0.0089)</a:t>
                      </a:r>
                    </a:p>
                  </a:txBody>
                  <a:tcPr marT="50292" marB="50292"/>
                </a:tc>
                <a:tc>
                  <a:txBody>
                    <a:bodyPr/>
                    <a:lstStyle/>
                    <a:p>
                      <a:pPr algn="ctr"/>
                      <a:r>
                        <a:rPr lang="en-US" sz="1300" dirty="0"/>
                        <a:t>-0.0659</a:t>
                      </a:r>
                      <a:r>
                        <a:rPr lang="en-US" sz="1300" baseline="30000" dirty="0"/>
                        <a:t>***</a:t>
                      </a:r>
                    </a:p>
                    <a:p>
                      <a:pPr algn="ctr"/>
                      <a:r>
                        <a:rPr lang="en-US" sz="1300" dirty="0"/>
                        <a:t>(0.0089)</a:t>
                      </a:r>
                    </a:p>
                  </a:txBody>
                  <a:tcPr marT="50292" marB="50292"/>
                </a:tc>
                <a:extLst>
                  <a:ext uri="{0D108BD9-81ED-4DB2-BD59-A6C34878D82A}">
                    <a16:rowId xmlns:a16="http://schemas.microsoft.com/office/drawing/2014/main" val="2501363786"/>
                  </a:ext>
                </a:extLst>
              </a:tr>
              <a:tr h="452490">
                <a:tc>
                  <a:txBody>
                    <a:bodyPr/>
                    <a:lstStyle/>
                    <a:p>
                      <a:pPr algn="l"/>
                      <a:r>
                        <a:rPr lang="en-US" sz="1300" dirty="0"/>
                        <a:t>Rural tract</a:t>
                      </a:r>
                    </a:p>
                  </a:txBody>
                  <a:tcPr marT="50292" marB="50292"/>
                </a:tc>
                <a:tc>
                  <a:txBody>
                    <a:bodyPr/>
                    <a:lstStyle/>
                    <a:p>
                      <a:pPr algn="ctr"/>
                      <a:r>
                        <a:rPr lang="en-US" sz="1300" dirty="0"/>
                        <a:t>-0.0829</a:t>
                      </a:r>
                      <a:r>
                        <a:rPr lang="en-US" sz="1300" baseline="30000" dirty="0"/>
                        <a:t>***</a:t>
                      </a:r>
                    </a:p>
                    <a:p>
                      <a:pPr algn="ctr"/>
                      <a:r>
                        <a:rPr lang="en-US" sz="1300" dirty="0"/>
                        <a:t>(0.0075)</a:t>
                      </a:r>
                    </a:p>
                  </a:txBody>
                  <a:tcPr marT="50292" marB="50292"/>
                </a:tc>
                <a:tc>
                  <a:txBody>
                    <a:bodyPr/>
                    <a:lstStyle/>
                    <a:p>
                      <a:pPr algn="ctr"/>
                      <a:r>
                        <a:rPr lang="en-US" sz="1300" dirty="0"/>
                        <a:t>-0.0821</a:t>
                      </a:r>
                      <a:r>
                        <a:rPr lang="en-US" sz="1300" baseline="30000" dirty="0"/>
                        <a:t>***</a:t>
                      </a:r>
                    </a:p>
                    <a:p>
                      <a:pPr algn="ctr"/>
                      <a:r>
                        <a:rPr lang="en-US" sz="1300" dirty="0"/>
                        <a:t>(0.0075)</a:t>
                      </a:r>
                    </a:p>
                  </a:txBody>
                  <a:tcPr marT="50292" marB="50292"/>
                </a:tc>
                <a:tc>
                  <a:txBody>
                    <a:bodyPr/>
                    <a:lstStyle/>
                    <a:p>
                      <a:pPr algn="ctr"/>
                      <a:r>
                        <a:rPr lang="en-US" sz="1300" dirty="0"/>
                        <a:t>-0.0784</a:t>
                      </a:r>
                      <a:r>
                        <a:rPr lang="en-US" sz="1300" baseline="30000" dirty="0"/>
                        <a:t>***</a:t>
                      </a:r>
                    </a:p>
                    <a:p>
                      <a:pPr algn="ctr"/>
                      <a:r>
                        <a:rPr lang="en-US" sz="1300" dirty="0"/>
                        <a:t>(0.0075)</a:t>
                      </a:r>
                    </a:p>
                  </a:txBody>
                  <a:tcPr marT="50292" marB="50292"/>
                </a:tc>
                <a:tc>
                  <a:txBody>
                    <a:bodyPr/>
                    <a:lstStyle/>
                    <a:p>
                      <a:pPr algn="ctr"/>
                      <a:r>
                        <a:rPr lang="en-US" sz="1300" dirty="0"/>
                        <a:t>-0.0772</a:t>
                      </a:r>
                      <a:r>
                        <a:rPr lang="en-US" sz="1300" baseline="30000" dirty="0"/>
                        <a:t>***</a:t>
                      </a:r>
                    </a:p>
                    <a:p>
                      <a:pPr algn="ctr"/>
                      <a:r>
                        <a:rPr lang="en-US" sz="1300" dirty="0"/>
                        <a:t>(0.0075)</a:t>
                      </a:r>
                    </a:p>
                  </a:txBody>
                  <a:tcPr marT="50292" marB="50292"/>
                </a:tc>
                <a:tc>
                  <a:txBody>
                    <a:bodyPr/>
                    <a:lstStyle/>
                    <a:p>
                      <a:pPr algn="ctr"/>
                      <a:r>
                        <a:rPr lang="en-US" sz="1300" dirty="0"/>
                        <a:t>-0.1178</a:t>
                      </a:r>
                      <a:r>
                        <a:rPr lang="en-US" sz="1300" baseline="30000" dirty="0"/>
                        <a:t>***</a:t>
                      </a:r>
                    </a:p>
                    <a:p>
                      <a:pPr algn="ctr"/>
                      <a:r>
                        <a:rPr lang="en-US" sz="1300" dirty="0"/>
                        <a:t>(0.0159)</a:t>
                      </a:r>
                    </a:p>
                  </a:txBody>
                  <a:tcPr marT="50292" marB="50292"/>
                </a:tc>
                <a:tc>
                  <a:txBody>
                    <a:bodyPr/>
                    <a:lstStyle/>
                    <a:p>
                      <a:pPr algn="ctr"/>
                      <a:r>
                        <a:rPr lang="en-US" sz="1300" dirty="0"/>
                        <a:t>-0.1170</a:t>
                      </a:r>
                      <a:r>
                        <a:rPr lang="en-US" sz="1300" baseline="30000" dirty="0"/>
                        <a:t>***</a:t>
                      </a:r>
                    </a:p>
                    <a:p>
                      <a:pPr algn="ctr"/>
                      <a:r>
                        <a:rPr lang="en-US" sz="1300" dirty="0"/>
                        <a:t>(0.0159)</a:t>
                      </a:r>
                    </a:p>
                  </a:txBody>
                  <a:tcPr marT="50292" marB="50292"/>
                </a:tc>
                <a:tc>
                  <a:txBody>
                    <a:bodyPr/>
                    <a:lstStyle/>
                    <a:p>
                      <a:pPr algn="ctr"/>
                      <a:r>
                        <a:rPr lang="en-US" sz="1300" dirty="0"/>
                        <a:t>-0.1509</a:t>
                      </a:r>
                      <a:r>
                        <a:rPr lang="en-US" sz="1300" baseline="30000" dirty="0"/>
                        <a:t>***</a:t>
                      </a:r>
                    </a:p>
                    <a:p>
                      <a:pPr algn="ctr"/>
                      <a:r>
                        <a:rPr lang="en-US" sz="1300" dirty="0"/>
                        <a:t>(0.0130)</a:t>
                      </a:r>
                    </a:p>
                  </a:txBody>
                  <a:tcPr marT="50292" marB="50292"/>
                </a:tc>
                <a:tc>
                  <a:txBody>
                    <a:bodyPr/>
                    <a:lstStyle/>
                    <a:p>
                      <a:pPr algn="ctr"/>
                      <a:r>
                        <a:rPr lang="en-US" sz="1300" dirty="0"/>
                        <a:t>-0.1505</a:t>
                      </a:r>
                      <a:r>
                        <a:rPr lang="en-US" sz="1300" baseline="30000" dirty="0"/>
                        <a:t>***</a:t>
                      </a:r>
                    </a:p>
                    <a:p>
                      <a:pPr algn="ctr"/>
                      <a:r>
                        <a:rPr lang="en-US" sz="1300" dirty="0"/>
                        <a:t>(0.0130)</a:t>
                      </a:r>
                    </a:p>
                  </a:txBody>
                  <a:tcPr marT="50292" marB="50292"/>
                </a:tc>
                <a:extLst>
                  <a:ext uri="{0D108BD9-81ED-4DB2-BD59-A6C34878D82A}">
                    <a16:rowId xmlns:a16="http://schemas.microsoft.com/office/drawing/2014/main" val="2482149473"/>
                  </a:ext>
                </a:extLst>
              </a:tr>
              <a:tr h="818665">
                <a:tc>
                  <a:txBody>
                    <a:bodyPr/>
                    <a:lstStyle/>
                    <a:p>
                      <a:pPr algn="l"/>
                      <a:r>
                        <a:rPr lang="en-US" sz="1300" dirty="0"/>
                        <a:t>N</a:t>
                      </a:r>
                    </a:p>
                    <a:p>
                      <a:pPr algn="l"/>
                      <a:r>
                        <a:rPr lang="en-US" sz="1300" dirty="0"/>
                        <a:t>R</a:t>
                      </a:r>
                      <a:r>
                        <a:rPr lang="en-US" sz="1300" baseline="30000" dirty="0"/>
                        <a:t>2</a:t>
                      </a:r>
                    </a:p>
                    <a:p>
                      <a:pPr algn="l"/>
                      <a:r>
                        <a:rPr lang="en-US" sz="1300" baseline="0" dirty="0" err="1"/>
                        <a:t>Kleibergen-Paap</a:t>
                      </a:r>
                      <a:r>
                        <a:rPr lang="en-US" sz="1300" baseline="0" dirty="0"/>
                        <a:t> F</a:t>
                      </a:r>
                    </a:p>
                    <a:p>
                      <a:pPr algn="l"/>
                      <a:r>
                        <a:rPr lang="en-US" sz="1300" baseline="0" dirty="0"/>
                        <a:t>Hansen’s J</a:t>
                      </a:r>
                    </a:p>
                  </a:txBody>
                  <a:tcPr marT="50292" marB="50292"/>
                </a:tc>
                <a:tc>
                  <a:txBody>
                    <a:bodyPr/>
                    <a:lstStyle/>
                    <a:p>
                      <a:pPr algn="ctr"/>
                      <a:r>
                        <a:rPr lang="en-US" sz="1300" dirty="0"/>
                        <a:t>66,638</a:t>
                      </a:r>
                    </a:p>
                    <a:p>
                      <a:pPr algn="ctr"/>
                      <a:r>
                        <a:rPr lang="en-US" sz="1300" dirty="0"/>
                        <a:t>0.8461</a:t>
                      </a:r>
                    </a:p>
                  </a:txBody>
                  <a:tcPr marT="50292" marB="50292"/>
                </a:tc>
                <a:tc>
                  <a:txBody>
                    <a:bodyPr/>
                    <a:lstStyle/>
                    <a:p>
                      <a:pPr algn="ctr"/>
                      <a:r>
                        <a:rPr lang="en-US" sz="1300" dirty="0"/>
                        <a:t>66,638</a:t>
                      </a:r>
                    </a:p>
                    <a:p>
                      <a:pPr algn="ctr"/>
                      <a:r>
                        <a:rPr lang="en-US" sz="1300" dirty="0"/>
                        <a:t>0.8461</a:t>
                      </a:r>
                    </a:p>
                    <a:p>
                      <a:pPr algn="ctr"/>
                      <a:r>
                        <a:rPr lang="en-US" sz="1300" dirty="0"/>
                        <a:t>2177.4</a:t>
                      </a:r>
                    </a:p>
                    <a:p>
                      <a:pPr algn="ctr"/>
                      <a:r>
                        <a:rPr lang="en-US" sz="1300" dirty="0"/>
                        <a:t>380.4</a:t>
                      </a:r>
                      <a:r>
                        <a:rPr lang="en-US" sz="1300" baseline="30000" dirty="0"/>
                        <a:t>***</a:t>
                      </a:r>
                    </a:p>
                  </a:txBody>
                  <a:tcPr marT="50292" marB="50292"/>
                </a:tc>
                <a:tc>
                  <a:txBody>
                    <a:bodyPr/>
                    <a:lstStyle/>
                    <a:p>
                      <a:pPr algn="ctr"/>
                      <a:r>
                        <a:rPr lang="en-US" sz="1300" dirty="0"/>
                        <a:t>66,637</a:t>
                      </a:r>
                    </a:p>
                    <a:p>
                      <a:pPr algn="ctr"/>
                      <a:r>
                        <a:rPr lang="en-US" sz="1300" dirty="0"/>
                        <a:t>0.8294</a:t>
                      </a:r>
                    </a:p>
                  </a:txBody>
                  <a:tcPr marT="50292" marB="50292"/>
                </a:tc>
                <a:tc>
                  <a:txBody>
                    <a:bodyPr/>
                    <a:lstStyle/>
                    <a:p>
                      <a:pPr algn="ctr"/>
                      <a:r>
                        <a:rPr lang="en-US" sz="1300" dirty="0"/>
                        <a:t>66,637</a:t>
                      </a:r>
                    </a:p>
                    <a:p>
                      <a:pPr algn="ctr"/>
                      <a:r>
                        <a:rPr lang="en-US" sz="1300" dirty="0"/>
                        <a:t>0.8294</a:t>
                      </a:r>
                    </a:p>
                    <a:p>
                      <a:pPr algn="ctr"/>
                      <a:r>
                        <a:rPr lang="en-US" sz="1300" dirty="0"/>
                        <a:t>2177.2</a:t>
                      </a:r>
                    </a:p>
                    <a:p>
                      <a:pPr algn="ctr"/>
                      <a:r>
                        <a:rPr lang="en-US" sz="1300" dirty="0"/>
                        <a:t>482.6</a:t>
                      </a:r>
                      <a:r>
                        <a:rPr lang="en-US" sz="1300" baseline="30000" dirty="0"/>
                        <a:t>***</a:t>
                      </a:r>
                    </a:p>
                  </a:txBody>
                  <a:tcPr marT="50292" marB="50292"/>
                </a:tc>
                <a:tc>
                  <a:txBody>
                    <a:bodyPr/>
                    <a:lstStyle/>
                    <a:p>
                      <a:pPr algn="ctr"/>
                      <a:r>
                        <a:rPr lang="en-US" sz="1300" dirty="0"/>
                        <a:t>66,315</a:t>
                      </a:r>
                    </a:p>
                    <a:p>
                      <a:pPr algn="ctr"/>
                      <a:r>
                        <a:rPr lang="en-US" sz="1300" dirty="0"/>
                        <a:t>0.5993</a:t>
                      </a:r>
                    </a:p>
                  </a:txBody>
                  <a:tcPr marT="50292" marB="50292"/>
                </a:tc>
                <a:tc>
                  <a:txBody>
                    <a:bodyPr/>
                    <a:lstStyle/>
                    <a:p>
                      <a:pPr algn="ctr"/>
                      <a:r>
                        <a:rPr lang="en-US" sz="1300" dirty="0"/>
                        <a:t>66,315</a:t>
                      </a:r>
                    </a:p>
                    <a:p>
                      <a:pPr algn="ctr"/>
                      <a:r>
                        <a:rPr lang="en-US" sz="1300" dirty="0"/>
                        <a:t>0.5993</a:t>
                      </a:r>
                    </a:p>
                    <a:p>
                      <a:pPr algn="ctr"/>
                      <a:r>
                        <a:rPr lang="en-US" sz="1300" dirty="0"/>
                        <a:t>2103.6</a:t>
                      </a:r>
                    </a:p>
                    <a:p>
                      <a:pPr algn="ctr"/>
                      <a:r>
                        <a:rPr lang="en-US" sz="1300" dirty="0"/>
                        <a:t>221.8</a:t>
                      </a:r>
                      <a:r>
                        <a:rPr lang="en-US" sz="1300" baseline="30000" dirty="0"/>
                        <a:t>***</a:t>
                      </a:r>
                    </a:p>
                  </a:txBody>
                  <a:tcPr marT="50292" marB="50292"/>
                </a:tc>
                <a:tc>
                  <a:txBody>
                    <a:bodyPr/>
                    <a:lstStyle/>
                    <a:p>
                      <a:pPr algn="ctr"/>
                      <a:r>
                        <a:rPr lang="en-US" sz="1300" dirty="0"/>
                        <a:t>66,480</a:t>
                      </a:r>
                    </a:p>
                    <a:p>
                      <a:pPr algn="ctr"/>
                      <a:r>
                        <a:rPr lang="en-US" sz="1300" dirty="0"/>
                        <a:t>0.6504</a:t>
                      </a:r>
                    </a:p>
                    <a:p>
                      <a:pPr algn="ctr"/>
                      <a:endParaRPr lang="en-US" sz="1300" dirty="0"/>
                    </a:p>
                  </a:txBody>
                  <a:tcPr marT="50292" marB="50292"/>
                </a:tc>
                <a:tc>
                  <a:txBody>
                    <a:bodyPr/>
                    <a:lstStyle/>
                    <a:p>
                      <a:pPr algn="ctr"/>
                      <a:r>
                        <a:rPr lang="en-US" sz="1300" dirty="0"/>
                        <a:t>66,480</a:t>
                      </a:r>
                    </a:p>
                    <a:p>
                      <a:pPr algn="ctr"/>
                      <a:r>
                        <a:rPr lang="en-US" sz="1300" dirty="0"/>
                        <a:t>0.6504</a:t>
                      </a:r>
                    </a:p>
                    <a:p>
                      <a:pPr algn="ctr"/>
                      <a:r>
                        <a:rPr lang="en-US" sz="1300" dirty="0"/>
                        <a:t>2139.7</a:t>
                      </a:r>
                    </a:p>
                    <a:p>
                      <a:pPr algn="ctr"/>
                      <a:r>
                        <a:rPr lang="en-US" sz="1300" dirty="0"/>
                        <a:t>262.5</a:t>
                      </a:r>
                      <a:r>
                        <a:rPr lang="en-US" sz="1300" baseline="30000" dirty="0"/>
                        <a:t>***</a:t>
                      </a:r>
                    </a:p>
                  </a:txBody>
                  <a:tcPr marT="50292" marB="50292"/>
                </a:tc>
                <a:extLst>
                  <a:ext uri="{0D108BD9-81ED-4DB2-BD59-A6C34878D82A}">
                    <a16:rowId xmlns:a16="http://schemas.microsoft.com/office/drawing/2014/main" val="3586876323"/>
                  </a:ext>
                </a:extLst>
              </a:tr>
            </a:tbl>
          </a:graphicData>
        </a:graphic>
      </p:graphicFrame>
      <p:sp>
        <p:nvSpPr>
          <p:cNvPr id="9" name="TextBox 8">
            <a:extLst>
              <a:ext uri="{FF2B5EF4-FFF2-40B4-BE49-F238E27FC236}">
                <a16:creationId xmlns:a16="http://schemas.microsoft.com/office/drawing/2014/main" id="{7A10C005-D296-4EDD-8D9E-0500C1C79308}"/>
              </a:ext>
            </a:extLst>
          </p:cNvPr>
          <p:cNvSpPr txBox="1"/>
          <p:nvPr/>
        </p:nvSpPr>
        <p:spPr>
          <a:xfrm>
            <a:off x="76200" y="5361801"/>
            <a:ext cx="5242141" cy="276999"/>
          </a:xfrm>
          <a:prstGeom prst="rect">
            <a:avLst/>
          </a:prstGeom>
          <a:noFill/>
        </p:spPr>
        <p:txBody>
          <a:bodyPr wrap="none" rtlCol="0">
            <a:spAutoFit/>
          </a:bodyPr>
          <a:lstStyle/>
          <a:p>
            <a:r>
              <a:rPr lang="en-US" sz="1200" dirty="0"/>
              <a:t>*, **, *** indicate statistical significance at 10%, 5%, and 1% levels, respectively.</a:t>
            </a:r>
          </a:p>
        </p:txBody>
      </p:sp>
      <p:sp>
        <p:nvSpPr>
          <p:cNvPr id="6" name="TextBox 5">
            <a:extLst>
              <a:ext uri="{FF2B5EF4-FFF2-40B4-BE49-F238E27FC236}">
                <a16:creationId xmlns:a16="http://schemas.microsoft.com/office/drawing/2014/main" id="{A25A8A61-F29E-4024-8257-C1E18850B32D}"/>
              </a:ext>
            </a:extLst>
          </p:cNvPr>
          <p:cNvSpPr txBox="1"/>
          <p:nvPr/>
        </p:nvSpPr>
        <p:spPr>
          <a:xfrm>
            <a:off x="76200" y="5638800"/>
            <a:ext cx="8610600" cy="276999"/>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Source: Authors’ analysis of data from RUS, Census Bureau (LEHD/LODES, ACS), FCC, NTIA, and USDA//ERS</a:t>
            </a:r>
            <a:endParaRPr lang="en-US" sz="1200" dirty="0"/>
          </a:p>
        </p:txBody>
      </p:sp>
    </p:spTree>
    <p:extLst>
      <p:ext uri="{BB962C8B-B14F-4D97-AF65-F5344CB8AC3E}">
        <p14:creationId xmlns:p14="http://schemas.microsoft.com/office/powerpoint/2010/main" val="381024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ECCE3-A6BD-400D-9D59-102C3963C5E1}"/>
              </a:ext>
            </a:extLst>
          </p:cNvPr>
          <p:cNvSpPr>
            <a:spLocks noGrp="1"/>
          </p:cNvSpPr>
          <p:nvPr>
            <p:ph type="title"/>
          </p:nvPr>
        </p:nvSpPr>
        <p:spPr>
          <a:xfrm>
            <a:off x="457200" y="0"/>
            <a:ext cx="8229600" cy="1066800"/>
          </a:xfrm>
        </p:spPr>
        <p:txBody>
          <a:bodyPr/>
          <a:lstStyle/>
          <a:p>
            <a:r>
              <a:rPr lang="en-US" sz="4000" dirty="0"/>
              <a:t>Discussion/Conclusions (1)</a:t>
            </a:r>
            <a:endParaRPr lang="en-US" dirty="0"/>
          </a:p>
        </p:txBody>
      </p:sp>
      <p:sp>
        <p:nvSpPr>
          <p:cNvPr id="6" name="Content Placeholder 5">
            <a:extLst>
              <a:ext uri="{FF2B5EF4-FFF2-40B4-BE49-F238E27FC236}">
                <a16:creationId xmlns:a16="http://schemas.microsoft.com/office/drawing/2014/main" id="{28C8DCBB-FDBE-4EFD-BB8E-258E7A8F1A64}"/>
              </a:ext>
            </a:extLst>
          </p:cNvPr>
          <p:cNvSpPr>
            <a:spLocks noGrp="1"/>
          </p:cNvSpPr>
          <p:nvPr>
            <p:ph idx="1"/>
          </p:nvPr>
        </p:nvSpPr>
        <p:spPr>
          <a:xfrm>
            <a:off x="457200" y="914400"/>
            <a:ext cx="8229600" cy="4478482"/>
          </a:xfrm>
        </p:spPr>
        <p:txBody>
          <a:bodyPr>
            <a:noAutofit/>
          </a:bodyPr>
          <a:lstStyle/>
          <a:p>
            <a:pPr>
              <a:spcBef>
                <a:spcPts val="0"/>
              </a:spcBef>
            </a:pPr>
            <a:r>
              <a:rPr lang="en-US" sz="2400" dirty="0"/>
              <a:t>BIP had a positive impact on broadband adoption between 2011 and 2016, increasing adoption by 1.6 percentage points in IV model for all census tracts</a:t>
            </a:r>
          </a:p>
          <a:p>
            <a:pPr lvl="1">
              <a:spcBef>
                <a:spcPts val="0"/>
              </a:spcBef>
            </a:pPr>
            <a:r>
              <a:rPr lang="en-US" sz="2000" dirty="0"/>
              <a:t>Positive impact on adoption in census tracts with mostly White residents (+1.5%) and in tracts with mostly Black residents (+5.0%) in IV model</a:t>
            </a:r>
          </a:p>
          <a:p>
            <a:pPr lvl="1">
              <a:spcBef>
                <a:spcPts val="0"/>
              </a:spcBef>
            </a:pPr>
            <a:r>
              <a:rPr lang="en-US" sz="2000" dirty="0"/>
              <a:t>Statistically insignificant impact of BIP in census tracts with mostly Hispanic residents</a:t>
            </a:r>
          </a:p>
          <a:p>
            <a:pPr>
              <a:spcBef>
                <a:spcPts val="0"/>
              </a:spcBef>
            </a:pPr>
            <a:r>
              <a:rPr lang="en-US" sz="2400" dirty="0"/>
              <a:t>BIP had a statistically insignificant impact on employment growth for all workers combined</a:t>
            </a:r>
          </a:p>
          <a:p>
            <a:pPr lvl="1">
              <a:spcBef>
                <a:spcPts val="0"/>
              </a:spcBef>
            </a:pPr>
            <a:r>
              <a:rPr lang="en-US" sz="2000" dirty="0"/>
              <a:t>Positive impact on employment of White workers (+2.7%) and Black workers (+4.7%) in OLS model, but impacts much smaller and not statistically significant in IV model </a:t>
            </a:r>
          </a:p>
          <a:p>
            <a:pPr lvl="1">
              <a:spcBef>
                <a:spcPts val="0"/>
              </a:spcBef>
            </a:pPr>
            <a:r>
              <a:rPr lang="en-US" sz="2000" dirty="0"/>
              <a:t>Statistically insignificant impact on employment of Hispanic workers</a:t>
            </a:r>
          </a:p>
        </p:txBody>
      </p:sp>
    </p:spTree>
    <p:extLst>
      <p:ext uri="{BB962C8B-B14F-4D97-AF65-F5344CB8AC3E}">
        <p14:creationId xmlns:p14="http://schemas.microsoft.com/office/powerpoint/2010/main" val="148841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ECCE3-A6BD-400D-9D59-102C3963C5E1}"/>
              </a:ext>
            </a:extLst>
          </p:cNvPr>
          <p:cNvSpPr>
            <a:spLocks noGrp="1"/>
          </p:cNvSpPr>
          <p:nvPr>
            <p:ph type="title"/>
          </p:nvPr>
        </p:nvSpPr>
        <p:spPr>
          <a:xfrm>
            <a:off x="457200" y="0"/>
            <a:ext cx="8229600" cy="1066800"/>
          </a:xfrm>
        </p:spPr>
        <p:txBody>
          <a:bodyPr/>
          <a:lstStyle/>
          <a:p>
            <a:r>
              <a:rPr lang="en-US" sz="4000" dirty="0"/>
              <a:t>Discussion/Conclusions (2)</a:t>
            </a:r>
            <a:endParaRPr lang="en-US" dirty="0"/>
          </a:p>
        </p:txBody>
      </p:sp>
      <p:sp>
        <p:nvSpPr>
          <p:cNvPr id="6" name="Content Placeholder 5">
            <a:extLst>
              <a:ext uri="{FF2B5EF4-FFF2-40B4-BE49-F238E27FC236}">
                <a16:creationId xmlns:a16="http://schemas.microsoft.com/office/drawing/2014/main" id="{28C8DCBB-FDBE-4EFD-BB8E-258E7A8F1A64}"/>
              </a:ext>
            </a:extLst>
          </p:cNvPr>
          <p:cNvSpPr>
            <a:spLocks noGrp="1"/>
          </p:cNvSpPr>
          <p:nvPr>
            <p:ph idx="1"/>
          </p:nvPr>
        </p:nvSpPr>
        <p:spPr>
          <a:xfrm>
            <a:off x="304800" y="855518"/>
            <a:ext cx="8458200" cy="3564082"/>
          </a:xfrm>
        </p:spPr>
        <p:txBody>
          <a:bodyPr>
            <a:noAutofit/>
          </a:bodyPr>
          <a:lstStyle/>
          <a:p>
            <a:pPr>
              <a:spcBef>
                <a:spcPts val="0"/>
              </a:spcBef>
            </a:pPr>
            <a:r>
              <a:rPr lang="en-US" sz="2400" dirty="0"/>
              <a:t>Greater initial availability of broadband associated with faster  growth of both broadband adoption and employment</a:t>
            </a:r>
          </a:p>
          <a:p>
            <a:pPr lvl="1">
              <a:spcBef>
                <a:spcPts val="0"/>
              </a:spcBef>
            </a:pPr>
            <a:r>
              <a:rPr lang="en-US" sz="2000" dirty="0"/>
              <a:t>1% greater share of population with broadband available </a:t>
            </a:r>
            <a:r>
              <a:rPr lang="en-US" sz="2000" dirty="0">
                <a:sym typeface="Wingdings" panose="05000000000000000000" pitchFamily="2" charset="2"/>
              </a:rPr>
              <a:t> 0.18% greater share of households adopting and 0.24% greater employment</a:t>
            </a:r>
          </a:p>
          <a:p>
            <a:pPr lvl="1">
              <a:spcBef>
                <a:spcPts val="0"/>
              </a:spcBef>
            </a:pPr>
            <a:r>
              <a:rPr lang="en-US" sz="2000" dirty="0">
                <a:sym typeface="Wingdings" panose="05000000000000000000" pitchFamily="2" charset="2"/>
              </a:rPr>
              <a:t>Impacts on adoption greater for tracts with mostly Whites or Hispanics than for tracts with mostly Blacks</a:t>
            </a:r>
          </a:p>
          <a:p>
            <a:pPr lvl="1">
              <a:spcBef>
                <a:spcPts val="0"/>
              </a:spcBef>
            </a:pPr>
            <a:r>
              <a:rPr lang="en-US" sz="2000" dirty="0"/>
              <a:t>Impacts of broadband availability on employment greater for Blacks and Hispanics than for Whites</a:t>
            </a:r>
          </a:p>
          <a:p>
            <a:pPr>
              <a:spcBef>
                <a:spcPts val="0"/>
              </a:spcBef>
            </a:pPr>
            <a:r>
              <a:rPr lang="en-US" sz="2400" dirty="0"/>
              <a:t>Greater initial adoption of broadband associated with slower subsequent adoption but faster employment growth</a:t>
            </a:r>
          </a:p>
          <a:p>
            <a:pPr lvl="1">
              <a:spcBef>
                <a:spcPts val="0"/>
              </a:spcBef>
            </a:pPr>
            <a:r>
              <a:rPr lang="en-US" sz="2000" dirty="0"/>
              <a:t>1% greater share of households that adopted initially </a:t>
            </a:r>
            <a:r>
              <a:rPr lang="en-US" sz="2000" dirty="0">
                <a:sym typeface="Wingdings" panose="05000000000000000000" pitchFamily="2" charset="2"/>
              </a:rPr>
              <a:t> -0.64% less growth in adoption (catching up phenomenon) but 0.13% greater emp.</a:t>
            </a:r>
          </a:p>
          <a:p>
            <a:pPr lvl="1">
              <a:spcBef>
                <a:spcPts val="0"/>
              </a:spcBef>
            </a:pPr>
            <a:r>
              <a:rPr lang="en-US" sz="2000" dirty="0">
                <a:sym typeface="Wingdings" panose="05000000000000000000" pitchFamily="2" charset="2"/>
              </a:rPr>
              <a:t>Catching up phenomenon greatest for tracts with mostly Whites and smallest for tracts with mostly Blacks</a:t>
            </a:r>
          </a:p>
          <a:p>
            <a:pPr lvl="1">
              <a:spcBef>
                <a:spcPts val="0"/>
              </a:spcBef>
            </a:pPr>
            <a:r>
              <a:rPr lang="en-US" sz="2000" dirty="0">
                <a:sym typeface="Wingdings" panose="05000000000000000000" pitchFamily="2" charset="2"/>
              </a:rPr>
              <a:t>Impacts on employment growth greater for Hispanics and Blacks than for Whites</a:t>
            </a:r>
            <a:endParaRPr lang="en-US" sz="2000" dirty="0"/>
          </a:p>
        </p:txBody>
      </p:sp>
    </p:spTree>
    <p:extLst>
      <p:ext uri="{BB962C8B-B14F-4D97-AF65-F5344CB8AC3E}">
        <p14:creationId xmlns:p14="http://schemas.microsoft.com/office/powerpoint/2010/main" val="317069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ECCE3-A6BD-400D-9D59-102C3963C5E1}"/>
              </a:ext>
            </a:extLst>
          </p:cNvPr>
          <p:cNvSpPr>
            <a:spLocks noGrp="1"/>
          </p:cNvSpPr>
          <p:nvPr>
            <p:ph type="title"/>
          </p:nvPr>
        </p:nvSpPr>
        <p:spPr>
          <a:xfrm>
            <a:off x="457200" y="0"/>
            <a:ext cx="8229600" cy="1066800"/>
          </a:xfrm>
        </p:spPr>
        <p:txBody>
          <a:bodyPr/>
          <a:lstStyle/>
          <a:p>
            <a:r>
              <a:rPr lang="en-US" sz="4000" dirty="0"/>
              <a:t>Discussion/Conclusions (3)</a:t>
            </a:r>
            <a:endParaRPr lang="en-US" dirty="0"/>
          </a:p>
        </p:txBody>
      </p:sp>
      <p:sp>
        <p:nvSpPr>
          <p:cNvPr id="6" name="Content Placeholder 5">
            <a:extLst>
              <a:ext uri="{FF2B5EF4-FFF2-40B4-BE49-F238E27FC236}">
                <a16:creationId xmlns:a16="http://schemas.microsoft.com/office/drawing/2014/main" id="{28C8DCBB-FDBE-4EFD-BB8E-258E7A8F1A64}"/>
              </a:ext>
            </a:extLst>
          </p:cNvPr>
          <p:cNvSpPr>
            <a:spLocks noGrp="1"/>
          </p:cNvSpPr>
          <p:nvPr>
            <p:ph idx="1"/>
          </p:nvPr>
        </p:nvSpPr>
        <p:spPr>
          <a:xfrm>
            <a:off x="304800" y="779318"/>
            <a:ext cx="8458200" cy="3564082"/>
          </a:xfrm>
        </p:spPr>
        <p:txBody>
          <a:bodyPr>
            <a:noAutofit/>
          </a:bodyPr>
          <a:lstStyle/>
          <a:p>
            <a:pPr>
              <a:spcBef>
                <a:spcPts val="0"/>
              </a:spcBef>
            </a:pPr>
            <a:r>
              <a:rPr lang="en-US" sz="2400" dirty="0"/>
              <a:t>Given positive impacts of BIP on growth in broadband adoption and positive impacts of adoption on employment growth, expect that BIP contributed to employment growth by increasing broadband adoption</a:t>
            </a:r>
          </a:p>
          <a:p>
            <a:pPr lvl="1">
              <a:spcBef>
                <a:spcPts val="0"/>
              </a:spcBef>
            </a:pPr>
            <a:r>
              <a:rPr lang="en-US" sz="2000" dirty="0"/>
              <a:t>Not clear why employment regressions don’t find support for this</a:t>
            </a:r>
          </a:p>
          <a:p>
            <a:pPr lvl="1">
              <a:spcBef>
                <a:spcPts val="0"/>
              </a:spcBef>
            </a:pPr>
            <a:r>
              <a:rPr lang="en-US" sz="2000" dirty="0"/>
              <a:t>Further investigation of structural relationships between BIP, broadband availability, adoption, and outcomes would be useful</a:t>
            </a:r>
          </a:p>
          <a:p>
            <a:pPr>
              <a:spcBef>
                <a:spcPts val="0"/>
              </a:spcBef>
            </a:pPr>
            <a:r>
              <a:rPr lang="en-US" sz="2400" dirty="0"/>
              <a:t>Plans for further research</a:t>
            </a:r>
          </a:p>
          <a:p>
            <a:pPr lvl="1">
              <a:spcBef>
                <a:spcPts val="0"/>
              </a:spcBef>
            </a:pPr>
            <a:r>
              <a:rPr lang="en-US" sz="2000" dirty="0"/>
              <a:t>Investigate impacts of BIP on other outcomes by race and ethnicity; e.g., broadband availability, wages and salaries</a:t>
            </a:r>
          </a:p>
          <a:p>
            <a:pPr lvl="1">
              <a:spcBef>
                <a:spcPts val="0"/>
              </a:spcBef>
            </a:pPr>
            <a:r>
              <a:rPr lang="en-US" sz="2000" dirty="0"/>
              <a:t>Investigate impacts of value of BIP loans and grants</a:t>
            </a:r>
          </a:p>
          <a:p>
            <a:pPr lvl="1">
              <a:spcBef>
                <a:spcPts val="0"/>
              </a:spcBef>
            </a:pPr>
            <a:r>
              <a:rPr lang="en-US" sz="2000" dirty="0"/>
              <a:t>Robustness checking – alternative estimators (e.g., matching estimators, spatial lag of X model), alternative thresholds for BIP tracts, etc.</a:t>
            </a:r>
          </a:p>
          <a:p>
            <a:pPr lvl="1">
              <a:spcBef>
                <a:spcPts val="0"/>
              </a:spcBef>
            </a:pPr>
            <a:r>
              <a:rPr lang="en-US" sz="2000" dirty="0"/>
              <a:t>Further investigation of heterogeneous impacts; e.g., impact by race and ethnicity across rural-urban types</a:t>
            </a:r>
          </a:p>
          <a:p>
            <a:pPr lvl="1">
              <a:spcBef>
                <a:spcPts val="0"/>
              </a:spcBef>
            </a:pPr>
            <a:r>
              <a:rPr lang="en-US" sz="2000" dirty="0"/>
              <a:t>Analysis of these issues using American Community Survey microdata</a:t>
            </a:r>
          </a:p>
          <a:p>
            <a:pPr lvl="1">
              <a:spcBef>
                <a:spcPts val="0"/>
              </a:spcBef>
            </a:pPr>
            <a:endParaRPr lang="en-US" sz="2000" dirty="0"/>
          </a:p>
        </p:txBody>
      </p:sp>
    </p:spTree>
    <p:extLst>
      <p:ext uri="{BB962C8B-B14F-4D97-AF65-F5344CB8AC3E}">
        <p14:creationId xmlns:p14="http://schemas.microsoft.com/office/powerpoint/2010/main" val="319430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ECCE3-A6BD-400D-9D59-102C3963C5E1}"/>
              </a:ext>
            </a:extLst>
          </p:cNvPr>
          <p:cNvSpPr>
            <a:spLocks noGrp="1"/>
          </p:cNvSpPr>
          <p:nvPr>
            <p:ph type="title"/>
          </p:nvPr>
        </p:nvSpPr>
        <p:spPr>
          <a:xfrm>
            <a:off x="457200" y="2057400"/>
            <a:ext cx="8229600" cy="1066800"/>
          </a:xfrm>
        </p:spPr>
        <p:txBody>
          <a:bodyPr>
            <a:normAutofit fontScale="90000"/>
          </a:bodyPr>
          <a:lstStyle/>
          <a:p>
            <a:r>
              <a:rPr lang="en-US" sz="4900" dirty="0"/>
              <a:t>Thank you!</a:t>
            </a:r>
            <a:br>
              <a:rPr lang="en-US" sz="4900" dirty="0"/>
            </a:br>
            <a:br>
              <a:rPr lang="en-US" sz="4900" dirty="0"/>
            </a:br>
            <a:r>
              <a:rPr lang="en-US" sz="4900" dirty="0"/>
              <a:t>Questions?</a:t>
            </a:r>
            <a:br>
              <a:rPr lang="en-US" sz="4900" dirty="0"/>
            </a:br>
            <a:br>
              <a:rPr lang="en-US" dirty="0"/>
            </a:br>
            <a:r>
              <a:rPr lang="en-US" dirty="0"/>
              <a:t>John Pender</a:t>
            </a:r>
            <a:br>
              <a:rPr lang="en-US" dirty="0"/>
            </a:br>
            <a:r>
              <a:rPr lang="en-US" dirty="0"/>
              <a:t>john.pender@usda.gov</a:t>
            </a:r>
          </a:p>
        </p:txBody>
      </p:sp>
    </p:spTree>
    <p:extLst>
      <p:ext uri="{BB962C8B-B14F-4D97-AF65-F5344CB8AC3E}">
        <p14:creationId xmlns:p14="http://schemas.microsoft.com/office/powerpoint/2010/main" val="129025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4000" dirty="0"/>
              <a:t>Background and Rationale</a:t>
            </a:r>
          </a:p>
        </p:txBody>
      </p:sp>
      <p:sp>
        <p:nvSpPr>
          <p:cNvPr id="4" name="Content Placeholder 3"/>
          <p:cNvSpPr>
            <a:spLocks noGrp="1"/>
          </p:cNvSpPr>
          <p:nvPr>
            <p:ph idx="1"/>
          </p:nvPr>
        </p:nvSpPr>
        <p:spPr>
          <a:xfrm>
            <a:off x="228600" y="990600"/>
            <a:ext cx="8686800" cy="5181600"/>
          </a:xfrm>
        </p:spPr>
        <p:txBody>
          <a:bodyPr>
            <a:normAutofit fontScale="92500" lnSpcReduction="20000"/>
          </a:bodyPr>
          <a:lstStyle/>
          <a:p>
            <a:r>
              <a:rPr lang="en-US" sz="2400" dirty="0"/>
              <a:t>Promoting deployment of broadband is a high priority of the Federal Government</a:t>
            </a:r>
          </a:p>
          <a:p>
            <a:pPr lvl="1"/>
            <a:r>
              <a:rPr lang="en-US" sz="2000" dirty="0"/>
              <a:t>More than $50 billion invested in Federal Broadband programs to date</a:t>
            </a:r>
          </a:p>
          <a:p>
            <a:pPr lvl="1"/>
            <a:r>
              <a:rPr lang="en-US" sz="2000" dirty="0"/>
              <a:t>FCC Rural Digital Opportunity Fund will invest $20 billion and the Infrastructure Investment and Jobs Act (IIJA) of 2021 will invest $65 billion</a:t>
            </a:r>
          </a:p>
          <a:p>
            <a:r>
              <a:rPr lang="en-US" sz="2400" dirty="0"/>
              <a:t>The digital divide between rural and urban areas and across race and ethnic groups is a continuing concern</a:t>
            </a:r>
          </a:p>
          <a:p>
            <a:pPr lvl="1"/>
            <a:r>
              <a:rPr lang="en-US" sz="2000" dirty="0"/>
              <a:t>17% of rural people and 21% of people on tribal lands lacked fixed terrestrial broadband service in Dec. 2019, compared to 1% of urban people (FCC 2020)</a:t>
            </a:r>
          </a:p>
          <a:p>
            <a:pPr lvl="1"/>
            <a:r>
              <a:rPr lang="en-US" sz="2100" dirty="0">
                <a:solidFill>
                  <a:srgbClr val="000000"/>
                </a:solidFill>
                <a:effectLst/>
                <a:ea typeface="Calibri" panose="020F0502020204030204" pitchFamily="34" charset="0"/>
              </a:rPr>
              <a:t>71% of Blacks and 65% of Hispanics had a home broadband connection in early 2021, compared to 80 percent of Whites (Pew Research Center)</a:t>
            </a:r>
            <a:endParaRPr lang="en-US" sz="2100" dirty="0"/>
          </a:p>
          <a:p>
            <a:r>
              <a:rPr lang="en-US" sz="2400" dirty="0"/>
              <a:t>Reducing the digital divide across race and ethnic groups is an increasing focus of Federal broadband programs</a:t>
            </a:r>
          </a:p>
          <a:p>
            <a:pPr lvl="1"/>
            <a:r>
              <a:rPr lang="en-US" sz="2000" dirty="0"/>
              <a:t>IIJA provides $2.75 billion for Digital Equity Act competitive grants, $2 billion for Tribal Broadband Connectivity Program</a:t>
            </a:r>
          </a:p>
          <a:p>
            <a:r>
              <a:rPr lang="en-US" sz="2400" dirty="0"/>
              <a:t>Little published research has investigated impacts of Federal broadband programs, none has investigated impacts by race and ethnicity</a:t>
            </a:r>
          </a:p>
          <a:p>
            <a:pPr lvl="1"/>
            <a:endParaRPr lang="en-US" sz="20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14186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sz="4000" dirty="0"/>
              <a:t>Research Objective</a:t>
            </a:r>
          </a:p>
        </p:txBody>
      </p:sp>
      <p:sp>
        <p:nvSpPr>
          <p:cNvPr id="4" name="Content Placeholder 3"/>
          <p:cNvSpPr>
            <a:spLocks noGrp="1"/>
          </p:cNvSpPr>
          <p:nvPr>
            <p:ph idx="1"/>
          </p:nvPr>
        </p:nvSpPr>
        <p:spPr>
          <a:xfrm>
            <a:off x="228600" y="914400"/>
            <a:ext cx="8686800" cy="5181600"/>
          </a:xfrm>
        </p:spPr>
        <p:txBody>
          <a:bodyPr>
            <a:normAutofit/>
          </a:bodyPr>
          <a:lstStyle/>
          <a:p>
            <a:r>
              <a:rPr lang="en-US" sz="2800" dirty="0"/>
              <a:t>This research investigates the impacts of broadband availability and the Broadband Initiatives Program (BIP) on broadband adoption and employment, in total and by race and ethnicity</a:t>
            </a:r>
          </a:p>
          <a:p>
            <a:pPr marL="0" indent="0">
              <a:buNone/>
            </a:pPr>
            <a:r>
              <a:rPr lang="en-US" sz="2800" dirty="0"/>
              <a:t> </a:t>
            </a:r>
          </a:p>
          <a:p>
            <a:pPr lvl="1"/>
            <a:endParaRPr lang="en-US" sz="20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50158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4000" dirty="0"/>
              <a:t>Outline of Rest of Presentation</a:t>
            </a:r>
          </a:p>
        </p:txBody>
      </p:sp>
      <p:sp>
        <p:nvSpPr>
          <p:cNvPr id="4" name="Content Placeholder 3"/>
          <p:cNvSpPr>
            <a:spLocks noGrp="1"/>
          </p:cNvSpPr>
          <p:nvPr>
            <p:ph idx="1"/>
          </p:nvPr>
        </p:nvSpPr>
        <p:spPr>
          <a:xfrm>
            <a:off x="228600" y="990600"/>
            <a:ext cx="8686800" cy="5181600"/>
          </a:xfrm>
        </p:spPr>
        <p:txBody>
          <a:bodyPr>
            <a:normAutofit/>
          </a:bodyPr>
          <a:lstStyle/>
          <a:p>
            <a:r>
              <a:rPr lang="en-US" sz="2800" dirty="0"/>
              <a:t>The Broadband Initiatives Program (BIP)</a:t>
            </a:r>
          </a:p>
          <a:p>
            <a:r>
              <a:rPr lang="en-US" sz="2800" dirty="0"/>
              <a:t>Methods, variables, and data sources</a:t>
            </a:r>
          </a:p>
          <a:p>
            <a:r>
              <a:rPr lang="en-US" sz="2800" dirty="0"/>
              <a:t>Selected results</a:t>
            </a:r>
          </a:p>
          <a:p>
            <a:r>
              <a:rPr lang="en-US" sz="2800" dirty="0"/>
              <a:t>Discussion and conclusions</a:t>
            </a:r>
          </a:p>
          <a:p>
            <a:endParaRPr lang="en-US" sz="2800" dirty="0"/>
          </a:p>
        </p:txBody>
      </p:sp>
    </p:spTree>
    <p:extLst>
      <p:ext uri="{BB962C8B-B14F-4D97-AF65-F5344CB8AC3E}">
        <p14:creationId xmlns:p14="http://schemas.microsoft.com/office/powerpoint/2010/main" val="48950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dirty="0"/>
              <a:t>Broadband Initiatives Program (1)</a:t>
            </a:r>
          </a:p>
        </p:txBody>
      </p:sp>
      <p:sp>
        <p:nvSpPr>
          <p:cNvPr id="4" name="Content Placeholder 3"/>
          <p:cNvSpPr>
            <a:spLocks noGrp="1"/>
          </p:cNvSpPr>
          <p:nvPr>
            <p:ph idx="1"/>
          </p:nvPr>
        </p:nvSpPr>
        <p:spPr>
          <a:xfrm>
            <a:off x="304800" y="990600"/>
            <a:ext cx="8610600" cy="5410200"/>
          </a:xfrm>
        </p:spPr>
        <p:txBody>
          <a:bodyPr>
            <a:normAutofit/>
          </a:bodyPr>
          <a:lstStyle/>
          <a:p>
            <a:pPr>
              <a:spcBef>
                <a:spcPts val="0"/>
              </a:spcBef>
            </a:pPr>
            <a:r>
              <a:rPr lang="en-US" sz="2400" dirty="0"/>
              <a:t>In this study we focus on impacts of BIP grants and loans</a:t>
            </a:r>
          </a:p>
          <a:p>
            <a:pPr lvl="1">
              <a:spcBef>
                <a:spcPts val="0"/>
              </a:spcBef>
            </a:pPr>
            <a:r>
              <a:rPr lang="en-US" sz="2000" dirty="0"/>
              <a:t>Largest USDA broadband program implemented through FY 2021 in terms of appropriations - $2.5 billion appropriation</a:t>
            </a:r>
          </a:p>
          <a:p>
            <a:pPr lvl="1">
              <a:spcBef>
                <a:spcPts val="0"/>
              </a:spcBef>
            </a:pPr>
            <a:r>
              <a:rPr lang="en-US" sz="2000" dirty="0"/>
              <a:t>Limited prior research on impacts – one study by Pender et al. (2022) investigated impacts on broadband adoption and telework, but not how impacts varied across race and ethnicity</a:t>
            </a:r>
          </a:p>
          <a:p>
            <a:pPr lvl="1">
              <a:spcBef>
                <a:spcPts val="0"/>
              </a:spcBef>
            </a:pPr>
            <a:r>
              <a:rPr lang="en-US" sz="2000" dirty="0"/>
              <a:t>Sufficient time has elapsed to measure impacts – all projects approved in FY 2010</a:t>
            </a:r>
          </a:p>
          <a:p>
            <a:pPr>
              <a:spcBef>
                <a:spcPts val="0"/>
              </a:spcBef>
            </a:pPr>
            <a:r>
              <a:rPr lang="en-US" sz="2400" dirty="0"/>
              <a:t>Eligible areas</a:t>
            </a:r>
          </a:p>
          <a:p>
            <a:pPr lvl="1">
              <a:spcBef>
                <a:spcPts val="0"/>
              </a:spcBef>
            </a:pPr>
            <a:r>
              <a:rPr lang="en-US" sz="2000" dirty="0"/>
              <a:t>≥ 75% of project area must be a rural area with insufficient access to high-speed broadband to facilitate economic development</a:t>
            </a:r>
          </a:p>
          <a:p>
            <a:pPr lvl="1">
              <a:spcBef>
                <a:spcPts val="0"/>
              </a:spcBef>
            </a:pPr>
            <a:r>
              <a:rPr lang="en-US" sz="2000" dirty="0"/>
              <a:t>“Rural area” = an area not in a town or city with &gt; 20,000 people and not a smaller urbanized area adjacent to a city with &gt; 50,000</a:t>
            </a:r>
          </a:p>
          <a:p>
            <a:pPr lvl="1">
              <a:spcBef>
                <a:spcPts val="0"/>
              </a:spcBef>
            </a:pPr>
            <a:r>
              <a:rPr lang="en-US" sz="2000" dirty="0"/>
              <a:t>Insufficient “high-speed” broadband access defined in second round as ≤ 5 mbps (upstream + downstream) in at least 50% of project area</a:t>
            </a:r>
          </a:p>
        </p:txBody>
      </p:sp>
    </p:spTree>
    <p:extLst>
      <p:ext uri="{BB962C8B-B14F-4D97-AF65-F5344CB8AC3E}">
        <p14:creationId xmlns:p14="http://schemas.microsoft.com/office/powerpoint/2010/main" val="321281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dirty="0"/>
              <a:t>Broadband Initiatives Program (2)</a:t>
            </a:r>
          </a:p>
        </p:txBody>
      </p:sp>
      <p:sp>
        <p:nvSpPr>
          <p:cNvPr id="4" name="Content Placeholder 3"/>
          <p:cNvSpPr>
            <a:spLocks noGrp="1"/>
          </p:cNvSpPr>
          <p:nvPr>
            <p:ph idx="1"/>
          </p:nvPr>
        </p:nvSpPr>
        <p:spPr>
          <a:xfrm>
            <a:off x="304800" y="990600"/>
            <a:ext cx="8610600" cy="5105400"/>
          </a:xfrm>
        </p:spPr>
        <p:txBody>
          <a:bodyPr>
            <a:normAutofit/>
          </a:bodyPr>
          <a:lstStyle/>
          <a:p>
            <a:r>
              <a:rPr lang="en-US" sz="2400" dirty="0"/>
              <a:t>Eligible projects</a:t>
            </a:r>
          </a:p>
          <a:p>
            <a:pPr lvl="1"/>
            <a:r>
              <a:rPr lang="en-US" sz="2000" dirty="0"/>
              <a:t>Last mile and middle mile infrastructure projects; some second-round projects also supported satellite bb, rural libraries, and provided technical assistance</a:t>
            </a:r>
          </a:p>
          <a:p>
            <a:pPr lvl="1"/>
            <a:r>
              <a:rPr lang="en-US" sz="2000" dirty="0"/>
              <a:t>Grants in first round could only support projects serving remote unserved rural areas; this requirement dropped in second round </a:t>
            </a:r>
          </a:p>
          <a:p>
            <a:pPr lvl="1"/>
            <a:r>
              <a:rPr lang="en-US" sz="2000" dirty="0"/>
              <a:t>Standard 75% grant/25% loan used in second round</a:t>
            </a:r>
          </a:p>
          <a:p>
            <a:r>
              <a:rPr lang="en-US" sz="2400" dirty="0"/>
              <a:t>BIP infrastructure projects</a:t>
            </a:r>
          </a:p>
          <a:p>
            <a:pPr lvl="1"/>
            <a:r>
              <a:rPr lang="en-US" sz="2000" dirty="0"/>
              <a:t>299 loan and/or grant projects approved; 260 completed/39 rescinded</a:t>
            </a:r>
          </a:p>
          <a:p>
            <a:pPr lvl="1"/>
            <a:r>
              <a:rPr lang="en-US" sz="2000" dirty="0"/>
              <a:t>95% of projects last mile projects</a:t>
            </a:r>
          </a:p>
          <a:p>
            <a:pPr lvl="1"/>
            <a:r>
              <a:rPr lang="en-US" sz="2000" dirty="0"/>
              <a:t>65% of completed projects provided fiber optic to the household</a:t>
            </a:r>
          </a:p>
          <a:p>
            <a:pPr lvl="1"/>
            <a:r>
              <a:rPr lang="en-US" sz="2000" dirty="0"/>
              <a:t>1.3% of the 2010 U.S. population lived in BIP project service areas</a:t>
            </a:r>
          </a:p>
        </p:txBody>
      </p:sp>
    </p:spTree>
    <p:extLst>
      <p:ext uri="{BB962C8B-B14F-4D97-AF65-F5344CB8AC3E}">
        <p14:creationId xmlns:p14="http://schemas.microsoft.com/office/powerpoint/2010/main" val="409292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dirty="0"/>
              <a:t>Broadband Initiatives Program (3)</a:t>
            </a:r>
          </a:p>
        </p:txBody>
      </p:sp>
      <p:pic>
        <p:nvPicPr>
          <p:cNvPr id="5" name="Picture 4">
            <a:extLst>
              <a:ext uri="{FF2B5EF4-FFF2-40B4-BE49-F238E27FC236}">
                <a16:creationId xmlns:a16="http://schemas.microsoft.com/office/drawing/2014/main" id="{A1FB66F1-E7AD-4078-8558-E8A673256F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705600" cy="4372927"/>
          </a:xfrm>
          <a:prstGeom prst="rect">
            <a:avLst/>
          </a:prstGeom>
          <a:noFill/>
          <a:ln>
            <a:noFill/>
          </a:ln>
        </p:spPr>
      </p:pic>
      <p:sp>
        <p:nvSpPr>
          <p:cNvPr id="6" name="TextBox 5">
            <a:extLst>
              <a:ext uri="{FF2B5EF4-FFF2-40B4-BE49-F238E27FC236}">
                <a16:creationId xmlns:a16="http://schemas.microsoft.com/office/drawing/2014/main" id="{784055A0-1CCA-41D7-9959-989ECA8C9BF2}"/>
              </a:ext>
            </a:extLst>
          </p:cNvPr>
          <p:cNvSpPr txBox="1"/>
          <p:nvPr/>
        </p:nvSpPr>
        <p:spPr>
          <a:xfrm>
            <a:off x="1676400" y="5193268"/>
            <a:ext cx="4572000"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Source: Authors’ analysis of RUS data</a:t>
            </a:r>
            <a:endParaRPr lang="en-US" dirty="0"/>
          </a:p>
        </p:txBody>
      </p:sp>
    </p:spTree>
    <p:extLst>
      <p:ext uri="{BB962C8B-B14F-4D97-AF65-F5344CB8AC3E}">
        <p14:creationId xmlns:p14="http://schemas.microsoft.com/office/powerpoint/2010/main" val="51245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sz="3600" dirty="0"/>
              <a:t>Analytical Methods (1)</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28600" y="838200"/>
                <a:ext cx="8686800" cy="5715000"/>
              </a:xfrm>
            </p:spPr>
            <p:txBody>
              <a:bodyPr>
                <a:normAutofit fontScale="92500" lnSpcReduction="10000"/>
              </a:bodyPr>
              <a:lstStyle/>
              <a:p>
                <a:r>
                  <a:rPr lang="en-US" sz="2600" dirty="0"/>
                  <a:t>Two methods used to estimate impacts</a:t>
                </a:r>
              </a:p>
              <a:p>
                <a:pPr lvl="1"/>
                <a:r>
                  <a:rPr lang="en-US" sz="2200" dirty="0"/>
                  <a:t>Ordinary least squares (OLS) growth regression at census tract level:</a:t>
                </a:r>
              </a:p>
              <a:p>
                <a:pPr marL="457200" lvl="1" indent="0">
                  <a:buNone/>
                </a:pPr>
                <a:r>
                  <a:rPr lang="en-US" sz="2200" dirty="0">
                    <a:ea typeface="Cambria Math" panose="02040503050406030204" pitchFamily="18" charset="0"/>
                  </a:rPr>
                  <a:t>	(1)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𝑌</m:t>
                        </m:r>
                      </m:e>
                      <m:sub>
                        <m:r>
                          <a:rPr lang="en-US" sz="2200" b="0" i="1" smtClean="0">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1−</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𝛽</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𝐵𝐼𝑃</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𝛾</m:t>
                    </m:r>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𝐵𝐵</m:t>
                        </m:r>
                      </m:e>
                      <m:sub>
                        <m:r>
                          <a:rPr lang="en-US" sz="2200" i="1">
                            <a:latin typeface="Cambria Math" panose="02040503050406030204" pitchFamily="18" charset="0"/>
                            <a:ea typeface="Cambria Math" panose="02040503050406030204" pitchFamily="18" charset="0"/>
                          </a:rPr>
                          <m:t>𝑖𝑡</m:t>
                        </m:r>
                        <m:r>
                          <a:rPr lang="en-US" sz="2200" i="1">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δ</m:t>
                        </m:r>
                        <m:r>
                          <a:rPr lang="en-US" sz="2200" b="0" i="1" smtClean="0">
                            <a:latin typeface="Cambria Math" panose="02040503050406030204" pitchFamily="18" charset="0"/>
                            <a:ea typeface="Cambria Math" panose="02040503050406030204" pitchFamily="18" charset="0"/>
                          </a:rPr>
                          <m:t>𝑋</m:t>
                        </m:r>
                      </m:e>
                      <m:sub>
                        <m:r>
                          <a:rPr lang="en-US" sz="2200" b="0" i="1" smtClean="0">
                            <a:latin typeface="Cambria Math" panose="02040503050406030204" pitchFamily="18" charset="0"/>
                            <a:ea typeface="Cambria Math" panose="02040503050406030204" pitchFamily="18" charset="0"/>
                          </a:rPr>
                          <m:t>𝑖𝑡</m:t>
                        </m:r>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𝜀</m:t>
                        </m:r>
                      </m:e>
                      <m:sub>
                        <m:r>
                          <a:rPr lang="en-US" sz="2200" b="0" i="1" smtClean="0">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1−</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m:t>
                        </m:r>
                      </m:sub>
                    </m:sSub>
                  </m:oMath>
                </a14:m>
                <a:endParaRPr lang="en-US" sz="2200" dirty="0"/>
              </a:p>
              <a:p>
                <a:pPr marL="857250" lvl="2" indent="0">
                  <a:buNone/>
                </a:pPr>
                <a:r>
                  <a:rPr lang="en-US" sz="1800" dirty="0"/>
                  <a:t>Where:	-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𝑌</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0)</m:t>
                        </m:r>
                      </m:sub>
                    </m:sSub>
                  </m:oMath>
                </a14:m>
                <a:r>
                  <a:rPr lang="en-US" sz="1800" dirty="0"/>
                  <a:t> is the change in the outcome variable in tract </a:t>
                </a:r>
                <a:r>
                  <a:rPr lang="en-US" sz="1800" dirty="0" err="1"/>
                  <a:t>i</a:t>
                </a:r>
                <a:r>
                  <a:rPr lang="en-US" sz="1800" dirty="0"/>
                  <a:t> from t0 to t1</a:t>
                </a:r>
              </a:p>
              <a:p>
                <a:pPr marL="857250" lvl="2" indent="0">
                  <a:buNone/>
                </a:pPr>
                <a:r>
                  <a:rPr lang="en-US" sz="1800" dirty="0"/>
                  <a:t>		-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𝐵𝐼𝑃</m:t>
                        </m:r>
                      </m:e>
                      <m:sub>
                        <m:r>
                          <a:rPr lang="en-US" sz="1800" i="1">
                            <a:latin typeface="Cambria Math" panose="02040503050406030204" pitchFamily="18" charset="0"/>
                            <a:ea typeface="Cambria Math" panose="02040503050406030204" pitchFamily="18" charset="0"/>
                          </a:rPr>
                          <m:t>𝑖</m:t>
                        </m:r>
                      </m:sub>
                    </m:sSub>
                  </m:oMath>
                </a14:m>
                <a:r>
                  <a:rPr lang="en-US" sz="1800" dirty="0"/>
                  <a:t> is a dummy variable = 1 for BIP tracts, 0 otherwise</a:t>
                </a:r>
              </a:p>
              <a:p>
                <a:pPr marL="857250" lvl="2" indent="0">
                  <a:buNone/>
                </a:pPr>
                <a:r>
                  <a:rPr lang="en-US" sz="1800" dirty="0"/>
                  <a:t>		</a:t>
                </a:r>
                <a:r>
                  <a:rPr lang="en-US" sz="1800" dirty="0">
                    <a:ea typeface="Cambria Math" panose="02040503050406030204" pitchFamily="18" charset="0"/>
                  </a:rPr>
                  <a:t> -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𝐵𝐵</m:t>
                        </m:r>
                      </m:e>
                      <m:sub>
                        <m:r>
                          <a:rPr lang="en-US" sz="1800" i="1">
                            <a:latin typeface="Cambria Math" panose="02040503050406030204" pitchFamily="18" charset="0"/>
                            <a:ea typeface="Cambria Math" panose="02040503050406030204" pitchFamily="18" charset="0"/>
                          </a:rPr>
                          <m:t>𝑖𝑡</m:t>
                        </m:r>
                        <m:r>
                          <a:rPr lang="en-US" sz="1800" i="1">
                            <a:latin typeface="Cambria Math" panose="02040503050406030204" pitchFamily="18" charset="0"/>
                            <a:ea typeface="Cambria Math" panose="02040503050406030204" pitchFamily="18" charset="0"/>
                          </a:rPr>
                          <m:t>0</m:t>
                        </m:r>
                      </m:sub>
                    </m:sSub>
                  </m:oMath>
                </a14:m>
                <a:r>
                  <a:rPr lang="en-US" sz="1800" dirty="0"/>
                  <a:t> is the share of the population/households with broadband 				availability and broadband adoption at t0</a:t>
                </a:r>
              </a:p>
              <a:p>
                <a:pPr marL="857250" lvl="2" indent="0">
                  <a:buNone/>
                </a:pPr>
                <a:r>
                  <a:rPr lang="en-US" sz="1800" dirty="0"/>
                  <a:t>		-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𝑋</m:t>
                        </m:r>
                      </m:e>
                      <m:sub>
                        <m:r>
                          <a:rPr lang="en-US" sz="1800" i="1">
                            <a:latin typeface="Cambria Math" panose="02040503050406030204" pitchFamily="18" charset="0"/>
                            <a:ea typeface="Cambria Math" panose="02040503050406030204" pitchFamily="18" charset="0"/>
                          </a:rPr>
                          <m:t>𝑖𝑡</m:t>
                        </m:r>
                        <m:r>
                          <a:rPr lang="en-US" sz="1800" i="1">
                            <a:latin typeface="Cambria Math" panose="02040503050406030204" pitchFamily="18" charset="0"/>
                            <a:ea typeface="Cambria Math" panose="02040503050406030204" pitchFamily="18" charset="0"/>
                          </a:rPr>
                          <m:t>0</m:t>
                        </m:r>
                      </m:sub>
                    </m:sSub>
                  </m:oMath>
                </a14:m>
                <a:r>
                  <a:rPr lang="en-US" sz="1800" dirty="0"/>
                  <a:t> is a vector of geographic, demographic and socioeconomic control 				variables at t0</a:t>
                </a:r>
              </a:p>
              <a:p>
                <a:pPr lvl="1"/>
                <a:r>
                  <a:rPr lang="en-US" sz="2200" dirty="0"/>
                  <a:t>Lewbel’s (2012) instrumental variables (IV) method – equation (1) estimated using IV with instrumental variables of form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m:t>
                        </m:r>
                        <m:r>
                          <a:rPr lang="en-US" sz="2200" b="0" i="1" smtClean="0">
                            <a:latin typeface="Cambria Math" panose="02040503050406030204" pitchFamily="18" charset="0"/>
                          </a:rPr>
                          <m:t>𝐵𝐼𝑃</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acc>
                      <m:accPr>
                        <m:chr m:val="̂"/>
                        <m:ctrlPr>
                          <a:rPr lang="en-US" sz="2200" i="1">
                            <a:latin typeface="Cambria Math" panose="02040503050406030204" pitchFamily="18" charset="0"/>
                          </a:rPr>
                        </m:ctrlPr>
                      </m:accPr>
                      <m:e>
                        <m:r>
                          <m:rPr>
                            <m:sty m:val="p"/>
                          </m:rPr>
                          <a:rPr lang="el-GR" sz="2200" i="1">
                            <a:latin typeface="Cambria Math" panose="02040503050406030204" pitchFamily="18" charset="0"/>
                          </a:rPr>
                          <m:t>θ</m:t>
                        </m:r>
                      </m:e>
                    </m:acc>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𝑍</m:t>
                        </m:r>
                      </m:e>
                      <m:sub>
                        <m:r>
                          <a:rPr lang="en-US" sz="2200" i="1">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𝑍</m:t>
                        </m:r>
                      </m:e>
                      <m:sub>
                        <m:r>
                          <a:rPr lang="en-US" sz="2200" i="1">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acc>
                      <m:accPr>
                        <m:chr m:val="̅"/>
                        <m:ctrlPr>
                          <a:rPr lang="en-US" sz="2200" b="0" i="1" smtClean="0">
                            <a:latin typeface="Cambria Math" panose="02040503050406030204" pitchFamily="18" charset="0"/>
                            <a:ea typeface="Cambria Math" panose="02040503050406030204" pitchFamily="18" charset="0"/>
                          </a:rPr>
                        </m:ctrlPr>
                      </m:acc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𝑍</m:t>
                            </m:r>
                          </m:e>
                          <m:sub>
                            <m:r>
                              <a:rPr lang="en-US" sz="2200" i="1">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m:t>
                            </m:r>
                          </m:sub>
                        </m:sSub>
                      </m:e>
                    </m:acc>
                    <m:r>
                      <a:rPr lang="en-US" sz="2200" b="0" i="1" smtClean="0">
                        <a:latin typeface="Cambria Math" panose="02040503050406030204" pitchFamily="18" charset="0"/>
                      </a:rPr>
                      <m:t>)</m:t>
                    </m:r>
                  </m:oMath>
                </a14:m>
                <a:r>
                  <a:rPr lang="en-US" sz="2200" dirty="0"/>
                  <a:t>, where </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𝑍</m:t>
                        </m:r>
                      </m:e>
                      <m:sub>
                        <m:r>
                          <a:rPr lang="en-US" sz="2200" i="1">
                            <a:latin typeface="Cambria Math" panose="02040503050406030204" pitchFamily="18" charset="0"/>
                            <a:ea typeface="Cambria Math" panose="02040503050406030204" pitchFamily="18" charset="0"/>
                          </a:rPr>
                          <m:t>𝑖𝑡</m:t>
                        </m:r>
                        <m:r>
                          <a:rPr lang="en-US" sz="2200" i="1">
                            <a:latin typeface="Cambria Math" panose="02040503050406030204" pitchFamily="18" charset="0"/>
                            <a:ea typeface="Cambria Math" panose="02040503050406030204" pitchFamily="18" charset="0"/>
                          </a:rPr>
                          <m:t>0</m:t>
                        </m:r>
                      </m:sub>
                    </m:sSub>
                  </m:oMath>
                </a14:m>
                <a:r>
                  <a:rPr lang="en-US" sz="2200" dirty="0"/>
                  <a:t> = </a:t>
                </a:r>
                <a14:m>
                  <m:oMath xmlns:m="http://schemas.openxmlformats.org/officeDocument/2006/math">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𝐵𝐵</m:t>
                            </m:r>
                          </m:e>
                          <m:sub>
                            <m:r>
                              <a:rPr lang="en-US" sz="2200" i="1">
                                <a:latin typeface="Cambria Math" panose="02040503050406030204" pitchFamily="18" charset="0"/>
                                <a:ea typeface="Cambria Math" panose="02040503050406030204" pitchFamily="18" charset="0"/>
                              </a:rPr>
                              <m:t>𝑖𝑡</m:t>
                            </m:r>
                            <m:r>
                              <a:rPr lang="en-US" sz="2200" i="1">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𝑋</m:t>
                            </m:r>
                          </m:e>
                          <m:sub>
                            <m:r>
                              <a:rPr lang="en-US" sz="2200" i="1">
                                <a:latin typeface="Cambria Math" panose="02040503050406030204" pitchFamily="18" charset="0"/>
                                <a:ea typeface="Cambria Math" panose="02040503050406030204" pitchFamily="18" charset="0"/>
                              </a:rPr>
                              <m:t>𝑖𝑡</m:t>
                            </m:r>
                            <m:r>
                              <a:rPr lang="en-US" sz="2200" i="1">
                                <a:latin typeface="Cambria Math" panose="02040503050406030204" pitchFamily="18" charset="0"/>
                                <a:ea typeface="Cambria Math" panose="02040503050406030204" pitchFamily="18" charset="0"/>
                              </a:rPr>
                              <m:t>0</m:t>
                            </m:r>
                          </m:sub>
                        </m:sSub>
                      </m:e>
                    </m:d>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and</m:t>
                    </m:r>
                    <m:r>
                      <a:rPr lang="en-US" sz="2200" b="0" i="1" smtClean="0">
                        <a:latin typeface="Cambria Math" panose="02040503050406030204" pitchFamily="18" charset="0"/>
                        <a:ea typeface="Cambria Math" panose="02040503050406030204" pitchFamily="18" charset="0"/>
                      </a:rPr>
                      <m:t> </m:t>
                    </m:r>
                    <m:acc>
                      <m:accPr>
                        <m:chr m:val="̂"/>
                        <m:ctrlPr>
                          <a:rPr lang="en-US" sz="2200" i="1">
                            <a:latin typeface="Cambria Math" panose="02040503050406030204" pitchFamily="18" charset="0"/>
                          </a:rPr>
                        </m:ctrlPr>
                      </m:accPr>
                      <m:e>
                        <m:r>
                          <m:rPr>
                            <m:sty m:val="p"/>
                          </m:rPr>
                          <a:rPr lang="el-GR" sz="2200" i="1">
                            <a:latin typeface="Cambria Math" panose="02040503050406030204" pitchFamily="18" charset="0"/>
                          </a:rPr>
                          <m:t>θ</m:t>
                        </m:r>
                      </m:e>
                    </m:acc>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𝑍</m:t>
                        </m:r>
                      </m:e>
                      <m:sub>
                        <m:r>
                          <a:rPr lang="en-US" sz="2200" i="1">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m:t>
                        </m:r>
                      </m:sub>
                    </m:sSub>
                    <m:r>
                      <a:rPr lang="en-US" sz="2200" i="1">
                        <a:latin typeface="Cambria Math" panose="02040503050406030204" pitchFamily="18" charset="0"/>
                        <a:ea typeface="Cambria Math" panose="02040503050406030204" pitchFamily="18" charset="0"/>
                      </a:rPr>
                      <m:t> </m:t>
                    </m:r>
                  </m:oMath>
                </a14:m>
                <a:r>
                  <a:rPr lang="en-US" sz="2200" dirty="0"/>
                  <a:t>is predicted value of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𝐵𝐼𝑃</m:t>
                        </m:r>
                      </m:e>
                      <m:sub>
                        <m:r>
                          <a:rPr lang="en-US" sz="2200" i="1">
                            <a:latin typeface="Cambria Math" panose="02040503050406030204" pitchFamily="18" charset="0"/>
                          </a:rPr>
                          <m:t>𝑖</m:t>
                        </m:r>
                      </m:sub>
                    </m:sSub>
                  </m:oMath>
                </a14:m>
                <a:r>
                  <a:rPr lang="en-US" sz="2200" dirty="0"/>
                  <a:t> from first stage regression (method relies on heteroskedasticity in first stage regression to identify </a:t>
                </a:r>
                <a14:m>
                  <m:oMath xmlns:m="http://schemas.openxmlformats.org/officeDocument/2006/math">
                    <m:r>
                      <a:rPr lang="en-US" sz="2200" i="1">
                        <a:latin typeface="Cambria Math" panose="02040503050406030204" pitchFamily="18" charset="0"/>
                        <a:ea typeface="Cambria Math" panose="02040503050406030204" pitchFamily="18" charset="0"/>
                      </a:rPr>
                      <m:t>𝛽</m:t>
                    </m:r>
                  </m:oMath>
                </a14:m>
                <a:r>
                  <a:rPr lang="en-US" sz="2200" dirty="0"/>
                  <a:t>)</a:t>
                </a:r>
              </a:p>
              <a:p>
                <a:r>
                  <a:rPr lang="en-US" sz="2600" dirty="0"/>
                  <a:t>In both methods, BIP tracts have ≥ 90% of area in BIP project service area &amp; no area of other USDA broadband programs, comparison tracts have no area in USDA broadband programs</a:t>
                </a:r>
                <a:br>
                  <a:rPr lang="en-US" sz="3000" dirty="0"/>
                </a:br>
                <a:endParaRPr lang="en-US" sz="3000" dirty="0"/>
              </a:p>
              <a:p>
                <a:pPr marL="0" indent="0" algn="ctr">
                  <a:buNone/>
                </a:pPr>
                <a:endParaRPr lang="en-US" sz="22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28600" y="838200"/>
                <a:ext cx="8686800" cy="5715000"/>
              </a:xfrm>
              <a:blipFill>
                <a:blip r:embed="rId2"/>
                <a:stretch>
                  <a:fillRect l="-982" t="-1494"/>
                </a:stretch>
              </a:blipFill>
            </p:spPr>
            <p:txBody>
              <a:bodyPr/>
              <a:lstStyle/>
              <a:p>
                <a:r>
                  <a:rPr lang="en-US">
                    <a:noFill/>
                  </a:rPr>
                  <a:t> </a:t>
                </a:r>
              </a:p>
            </p:txBody>
          </p:sp>
        </mc:Fallback>
      </mc:AlternateContent>
    </p:spTree>
    <p:extLst>
      <p:ext uri="{BB962C8B-B14F-4D97-AF65-F5344CB8AC3E}">
        <p14:creationId xmlns:p14="http://schemas.microsoft.com/office/powerpoint/2010/main" val="34374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Variables (1)</a:t>
            </a:r>
          </a:p>
        </p:txBody>
      </p:sp>
      <p:sp>
        <p:nvSpPr>
          <p:cNvPr id="4" name="Content Placeholder 3"/>
          <p:cNvSpPr>
            <a:spLocks noGrp="1"/>
          </p:cNvSpPr>
          <p:nvPr>
            <p:ph idx="1"/>
          </p:nvPr>
        </p:nvSpPr>
        <p:spPr>
          <a:xfrm>
            <a:off x="304800" y="1066800"/>
            <a:ext cx="8610600" cy="4906963"/>
          </a:xfrm>
        </p:spPr>
        <p:txBody>
          <a:bodyPr>
            <a:normAutofit fontScale="92500" lnSpcReduction="10000"/>
          </a:bodyPr>
          <a:lstStyle/>
          <a:p>
            <a:pPr marL="0" indent="0">
              <a:buNone/>
            </a:pPr>
            <a:r>
              <a:rPr lang="en-US" sz="2400" b="1" dirty="0"/>
              <a:t>Dependent variables</a:t>
            </a:r>
          </a:p>
          <a:p>
            <a:r>
              <a:rPr lang="en-US" sz="2400" dirty="0" err="1"/>
              <a:t>ΔShare</a:t>
            </a:r>
            <a:r>
              <a:rPr lang="en-US" sz="2400" dirty="0"/>
              <a:t> of households with a broadband subscription (at ≥ 200 kbps upload and download) between December 2011 and December 2016, all tracts and tracts &gt; 50% White population, &gt; 50% Black population, or &gt; 50% Hispanic population</a:t>
            </a:r>
          </a:p>
          <a:p>
            <a:r>
              <a:rPr lang="en-US" sz="2400" dirty="0" err="1"/>
              <a:t>Δln</a:t>
            </a:r>
            <a:r>
              <a:rPr lang="en-US" sz="2400" dirty="0"/>
              <a:t>(Employment) between year 2010 and 2016, total and by race and ethnicity</a:t>
            </a:r>
          </a:p>
          <a:p>
            <a:pPr marL="57150" indent="0">
              <a:buNone/>
            </a:pPr>
            <a:r>
              <a:rPr lang="en-US" sz="2400" b="1" dirty="0"/>
              <a:t>Key explanatory variables</a:t>
            </a:r>
          </a:p>
          <a:p>
            <a:pPr marL="400050"/>
            <a:r>
              <a:rPr lang="en-US" sz="2400" dirty="0"/>
              <a:t>“BIP tracts” – tracts with ≥ 90% of area in a BIP project service area and no area of other RUS broadband projects</a:t>
            </a:r>
          </a:p>
          <a:p>
            <a:pPr marL="400050"/>
            <a:r>
              <a:rPr lang="en-US" sz="2400" dirty="0"/>
              <a:t>Share of population with availability of fixed terrestrial broadband (at  ≥ 200 kbps upload and download) in June 2011</a:t>
            </a:r>
          </a:p>
          <a:p>
            <a:pPr marL="400050"/>
            <a:r>
              <a:rPr lang="en-US" sz="2400" dirty="0"/>
              <a:t>Share of households with a fixed terrestrial broadband subscription (at ≥ 200 kbps upload and download) in December 2011 </a:t>
            </a:r>
          </a:p>
          <a:p>
            <a:pPr marL="400050"/>
            <a:endParaRPr lang="en-US" sz="2000" dirty="0"/>
          </a:p>
        </p:txBody>
      </p:sp>
    </p:spTree>
    <p:extLst>
      <p:ext uri="{BB962C8B-B14F-4D97-AF65-F5344CB8AC3E}">
        <p14:creationId xmlns:p14="http://schemas.microsoft.com/office/powerpoint/2010/main" val="2930506297"/>
      </p:ext>
    </p:extLst>
  </p:cSld>
  <p:clrMapOvr>
    <a:masterClrMapping/>
  </p:clrMapOvr>
</p:sld>
</file>

<file path=ppt/theme/theme1.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21313</TotalTime>
  <Words>2494</Words>
  <Application>Microsoft Office PowerPoint</Application>
  <PresentationFormat>On-screen Show (4:3)</PresentationFormat>
  <Paragraphs>417</Paragraphs>
  <Slides>17</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Cambria Math</vt:lpstr>
      <vt:lpstr>Times New Roman</vt:lpstr>
      <vt:lpstr>ERS Title Page</vt:lpstr>
      <vt:lpstr>Custom Design</vt:lpstr>
      <vt:lpstr>PowerPoint Presentation</vt:lpstr>
      <vt:lpstr>Background and Rationale</vt:lpstr>
      <vt:lpstr>Research Objective</vt:lpstr>
      <vt:lpstr>Outline of Rest of Presentation</vt:lpstr>
      <vt:lpstr>Broadband Initiatives Program (1)</vt:lpstr>
      <vt:lpstr>Broadband Initiatives Program (2)</vt:lpstr>
      <vt:lpstr>Broadband Initiatives Program (3)</vt:lpstr>
      <vt:lpstr>Analytical Methods (1)</vt:lpstr>
      <vt:lpstr>Variables (1)</vt:lpstr>
      <vt:lpstr>Variables (2)</vt:lpstr>
      <vt:lpstr>Data Sources</vt:lpstr>
      <vt:lpstr>Selected Results – OLS and Lewbel IV Models Dependent variable: ΔShare Adopting BB at 200 kbps (2011-2016) </vt:lpstr>
      <vt:lpstr>Selected Results – OLS and Lewbel IV Models Dependent variable: Δln(Employment) (2010-2016) </vt:lpstr>
      <vt:lpstr>Discussion/Conclusions (1)</vt:lpstr>
      <vt:lpstr>Discussion/Conclusions (2)</vt:lpstr>
      <vt:lpstr>Discussion/Conclusions (3)</vt:lpstr>
      <vt:lpstr>Thank you!  Questions?  John Pender john.pender@usda.gov</vt:lpstr>
    </vt:vector>
  </TitlesOfParts>
  <Company>USDA-ERS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ctaylor</dc:creator>
  <cp:lastModifiedBy>Lough, Kristin - RD, National Office</cp:lastModifiedBy>
  <cp:revision>634</cp:revision>
  <cp:lastPrinted>2019-06-10T13:24:51Z</cp:lastPrinted>
  <dcterms:created xsi:type="dcterms:W3CDTF">2014-04-29T12:26:48Z</dcterms:created>
  <dcterms:modified xsi:type="dcterms:W3CDTF">2022-07-18T13:52:35Z</dcterms:modified>
</cp:coreProperties>
</file>