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4"/>
    <p:sldMasterId id="2147483780" r:id="rId5"/>
    <p:sldMasterId id="2147483792" r:id="rId6"/>
    <p:sldMasterId id="2147483796" r:id="rId7"/>
    <p:sldMasterId id="2147483799" r:id="rId8"/>
    <p:sldMasterId id="2147483815" r:id="rId9"/>
    <p:sldMasterId id="2147483824" r:id="rId10"/>
  </p:sldMasterIdLst>
  <p:notesMasterIdLst>
    <p:notesMasterId r:id="rId35"/>
  </p:notesMasterIdLst>
  <p:handoutMasterIdLst>
    <p:handoutMasterId r:id="rId36"/>
  </p:handoutMasterIdLst>
  <p:sldIdLst>
    <p:sldId id="258" r:id="rId11"/>
    <p:sldId id="1380" r:id="rId12"/>
    <p:sldId id="1243" r:id="rId13"/>
    <p:sldId id="1381" r:id="rId14"/>
    <p:sldId id="716" r:id="rId15"/>
    <p:sldId id="1421" r:id="rId16"/>
    <p:sldId id="1398" r:id="rId17"/>
    <p:sldId id="1399" r:id="rId18"/>
    <p:sldId id="1422" r:id="rId19"/>
    <p:sldId id="1425" r:id="rId20"/>
    <p:sldId id="1426" r:id="rId21"/>
    <p:sldId id="1427" r:id="rId22"/>
    <p:sldId id="1387" r:id="rId23"/>
    <p:sldId id="1419" r:id="rId24"/>
    <p:sldId id="1388" r:id="rId25"/>
    <p:sldId id="1428" r:id="rId26"/>
    <p:sldId id="1431" r:id="rId27"/>
    <p:sldId id="1433" r:id="rId28"/>
    <p:sldId id="1434" r:id="rId29"/>
    <p:sldId id="1435" r:id="rId30"/>
    <p:sldId id="1437" r:id="rId31"/>
    <p:sldId id="1244" r:id="rId32"/>
    <p:sldId id="1429" r:id="rId33"/>
    <p:sldId id="140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16C"/>
    <a:srgbClr val="E46C0A"/>
    <a:srgbClr val="4472C4"/>
    <a:srgbClr val="008043"/>
    <a:srgbClr val="002F6B"/>
    <a:srgbClr val="1600FF"/>
    <a:srgbClr val="0D3168"/>
    <a:srgbClr val="4CAB9C"/>
    <a:srgbClr val="9FAB62"/>
    <a:srgbClr val="92B4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CFEDD-B634-0B9D-B629-60DE00CDD412}" v="8" dt="2022-06-17T14:50:18.976"/>
    <p1510:client id="{0D301F2A-5CE0-491C-C7E6-201A64FACF1F}" v="12" dt="2021-10-21T19:24:42.214"/>
    <p1510:client id="{18F1EEEB-67D6-F8B7-8259-41AAA893E7B7}" v="3" dt="2021-10-25T20:17:53.770"/>
    <p1510:client id="{29343AAC-3243-4A55-AE01-E3212B452F52}" v="9" dt="2021-10-25T14:40:47.178"/>
    <p1510:client id="{347FEC34-BF69-946C-1556-B35299B50D6F}" v="730" dt="2021-08-02T18:04:36.659"/>
    <p1510:client id="{3780E3D5-BF7C-629F-5691-C8073C4640C1}" v="217" dt="2021-08-02T21:39:04.288"/>
    <p1510:client id="{435DEC59-BCC6-F5B7-674A-BC5739E7E829}" v="1739" dt="2021-08-03T11:56:48.795"/>
    <p1510:client id="{4D478DEE-C77C-A15E-AA8D-A3A0D2AD23FD}" v="9" dt="2021-10-18T15:27:18.445"/>
    <p1510:client id="{5EA24565-DA92-D4FB-623F-428371FD7E4C}" v="83" dt="2021-10-25T17:26:24.822"/>
    <p1510:client id="{6DF50191-81AD-903F-A961-DDDAB555D7C7}" v="100" dt="2021-08-09T04:42:02.287"/>
    <p1510:client id="{82F4DBB4-1379-F04E-1DFD-BA947E89DB69}" v="1" dt="2021-10-21T20:35:53.405"/>
    <p1510:client id="{AC356645-7EF5-50CA-1459-6FEF2B6756BC}" v="478" dt="2021-08-05T15:00:37.840"/>
    <p1510:client id="{AE05E4A0-E657-3C89-9530-F1030AAF8A58}" v="7" dt="2021-08-03T10:33:19.520"/>
    <p1510:client id="{D1620D4C-D13D-FBC0-D135-F56E4BB107F5}" v="12" dt="2021-08-09T03:14:03.098"/>
    <p1510:client id="{F21A9390-088B-8F02-7DD0-4DE24E671F2A}" v="171" dt="2021-08-03T12:35:46.542"/>
    <p1510:client id="{F70555AB-373C-DEC1-BC2F-3F336A783317}" v="214" dt="2022-06-17T12:18:05.196"/>
    <p1510:client id="{FD0934C1-D238-4B6E-5AC9-48A90BCF3AC7}" v="342" dt="2021-10-25T19:27:28.9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2" autoAdjust="0"/>
    <p:restoredTop sz="94660"/>
  </p:normalViewPr>
  <p:slideViewPr>
    <p:cSldViewPr snapToGrid="0">
      <p:cViewPr varScale="1">
        <p:scale>
          <a:sx n="86" d="100"/>
          <a:sy n="86" d="100"/>
        </p:scale>
        <p:origin x="30" y="65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9ADF0D-4E3C-824B-B4C4-0F0207B029C3}" type="datetimeFigureOut">
              <a:rPr lang="en-US" smtClean="0"/>
              <a:t>6/17/2022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0CBC41-3838-4B45-8A94-E5723491687E}" type="slidenum">
              <a:rPr lang="en-US" smtClean="0"/>
              <a:t>‹#›</a:t>
            </a:fld>
            <a:endParaRPr lang="en-US"/>
          </a:p>
        </p:txBody>
      </p:sp>
    </p:spTree>
    <p:extLst>
      <p:ext uri="{BB962C8B-B14F-4D97-AF65-F5344CB8AC3E}">
        <p14:creationId xmlns:p14="http://schemas.microsoft.com/office/powerpoint/2010/main" val="1535638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C7A0F2-2E8A-2448-9FE7-271D4943A144}" type="datetimeFigureOut">
              <a:rPr lang="en-US" smtClean="0"/>
              <a:t>6/17/2022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E8C4F-731C-F24D-9A9E-B4D5C84CE44D}" type="slidenum">
              <a:rPr lang="en-US" smtClean="0"/>
              <a:t>‹#›</a:t>
            </a:fld>
            <a:endParaRPr lang="en-US"/>
          </a:p>
        </p:txBody>
      </p:sp>
    </p:spTree>
    <p:extLst>
      <p:ext uri="{BB962C8B-B14F-4D97-AF65-F5344CB8AC3E}">
        <p14:creationId xmlns:p14="http://schemas.microsoft.com/office/powerpoint/2010/main" val="12151978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i.googleblog.com/2017/08/transformer-novel-neural-network.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1</a:t>
            </a:fld>
            <a:endParaRPr lang="en-US"/>
          </a:p>
        </p:txBody>
      </p:sp>
    </p:spTree>
    <p:extLst>
      <p:ext uri="{BB962C8B-B14F-4D97-AF65-F5344CB8AC3E}">
        <p14:creationId xmlns:p14="http://schemas.microsoft.com/office/powerpoint/2010/main" val="178177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130039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369457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1864053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BERT to extract “Named Entities” from text. </a:t>
            </a:r>
          </a:p>
          <a:p>
            <a:pPr lvl="1"/>
            <a:r>
              <a:rPr lang="en-US"/>
              <a:t>Identifies people, places, organizations or other words </a:t>
            </a:r>
          </a:p>
          <a:p>
            <a:pPr lvl="1"/>
            <a:r>
              <a:rPr lang="en-US"/>
              <a:t>Based on the context that the words are used in</a:t>
            </a:r>
          </a:p>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13</a:t>
            </a:fld>
            <a:endParaRPr lang="en-US"/>
          </a:p>
        </p:txBody>
      </p:sp>
    </p:spTree>
    <p:extLst>
      <p:ext uri="{BB962C8B-B14F-4D97-AF65-F5344CB8AC3E}">
        <p14:creationId xmlns:p14="http://schemas.microsoft.com/office/powerpoint/2010/main" val="358357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BERT to extract “Named Entities” from text. </a:t>
            </a:r>
          </a:p>
          <a:p>
            <a:pPr lvl="1"/>
            <a:r>
              <a:rPr lang="en-US"/>
              <a:t>Identifies people, places, organizations or other words </a:t>
            </a:r>
          </a:p>
          <a:p>
            <a:pPr lvl="1"/>
            <a:r>
              <a:rPr lang="en-US"/>
              <a:t>Based on the context that the words are used in</a:t>
            </a:r>
          </a:p>
          <a:p>
            <a:pPr lvl="1"/>
            <a:endParaRPr lang="en-US">
              <a:cs typeface="Calibri"/>
            </a:endParaRPr>
          </a:p>
          <a:p>
            <a:pPr marL="171450" indent="-171450">
              <a:lnSpc>
                <a:spcPct val="90000"/>
              </a:lnSpc>
              <a:spcBef>
                <a:spcPts val="1000"/>
              </a:spcBef>
              <a:buFont typeface="Arial"/>
              <a:buChar char="•"/>
            </a:pPr>
            <a:r>
              <a:rPr lang="en-US"/>
              <a:t>Company names extracted from text are not in a standardized form. This introduces an additional challenge for NER, which needs to be solved using fuzzy matching.</a:t>
            </a:r>
            <a:endParaRPr lang="en-US">
              <a:cs typeface="Calibri"/>
            </a:endParaRPr>
          </a:p>
          <a:p>
            <a:pPr marL="171450" indent="-171450">
              <a:lnSpc>
                <a:spcPct val="90000"/>
              </a:lnSpc>
              <a:spcBef>
                <a:spcPts val="1000"/>
              </a:spcBef>
              <a:buFont typeface="Arial"/>
              <a:buChar char="•"/>
            </a:pPr>
            <a:r>
              <a:rPr lang="en-US"/>
              <a:t>We use a library called ‘</a:t>
            </a:r>
            <a:r>
              <a:rPr lang="en-US" err="1"/>
              <a:t>fuzzywuzzy</a:t>
            </a:r>
            <a:r>
              <a:rPr lang="en-US"/>
              <a:t>’, developed by </a:t>
            </a:r>
            <a:r>
              <a:rPr lang="en-US" err="1"/>
              <a:t>SeatGeek</a:t>
            </a:r>
            <a:r>
              <a:rPr lang="en-US"/>
              <a:t>, that is designed to detect partial string matches between our extracted set of entities and our labeled set or standardized set of company names.</a:t>
            </a:r>
          </a:p>
          <a:p>
            <a:endParaRPr lang="en-US">
              <a:cs typeface="Calibri"/>
            </a:endParaRPr>
          </a:p>
        </p:txBody>
      </p:sp>
      <p:sp>
        <p:nvSpPr>
          <p:cNvPr id="4" name="Slide Number Placeholder 3"/>
          <p:cNvSpPr>
            <a:spLocks noGrp="1"/>
          </p:cNvSpPr>
          <p:nvPr>
            <p:ph type="sldNum" sz="quarter" idx="5"/>
          </p:nvPr>
        </p:nvSpPr>
        <p:spPr/>
        <p:txBody>
          <a:bodyPr/>
          <a:lstStyle/>
          <a:p>
            <a:fld id="{5B8E8C4F-731C-F24D-9A9E-B4D5C84CE44D}" type="slidenum">
              <a:rPr lang="en-US" smtClean="0"/>
              <a:t>14</a:t>
            </a:fld>
            <a:endParaRPr lang="en-US"/>
          </a:p>
        </p:txBody>
      </p:sp>
    </p:spTree>
    <p:extLst>
      <p:ext uri="{BB962C8B-B14F-4D97-AF65-F5344CB8AC3E}">
        <p14:creationId xmlns:p14="http://schemas.microsoft.com/office/powerpoint/2010/main" val="2106414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277138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138E31-3242-4F7E-BD66-DB8A666A54A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Image is just an image. Can’t find research project associated.</a:t>
            </a:r>
          </a:p>
          <a:p>
            <a:endParaRPr lang="en-US"/>
          </a:p>
        </p:txBody>
      </p:sp>
    </p:spTree>
    <p:extLst>
      <p:ext uri="{BB962C8B-B14F-4D97-AF65-F5344CB8AC3E}">
        <p14:creationId xmlns:p14="http://schemas.microsoft.com/office/powerpoint/2010/main" val="2842880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785ef76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785ef762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The main task of Question Answering System is to extract the key information we need such like the name of the company, product, or devices.</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This breakthrough was the result of Google research on </a:t>
            </a:r>
            <a:r>
              <a:rPr lang="en" sz="1200">
                <a:solidFill>
                  <a:srgbClr val="7B1FA2"/>
                </a:solidFill>
                <a:highlight>
                  <a:schemeClr val="lt1"/>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transformers</a:t>
            </a:r>
            <a:r>
              <a:rPr lang="en" sz="1200">
                <a:solidFill>
                  <a:srgbClr val="202124"/>
                </a:solidFill>
                <a:highlight>
                  <a:schemeClr val="lt1"/>
                </a:highlight>
                <a:latin typeface="Roboto"/>
                <a:ea typeface="Roboto"/>
                <a:cs typeface="Roboto"/>
                <a:sym typeface="Roboto"/>
              </a:rPr>
              <a:t>: </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models that process words in relation to all the other words in a sentence, rather than one-by-one in order. </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BERT models can therefore consider the full context of a word </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by looking at the words that come before and after it—particularly useful for understanding the intent behind search queries.</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In this examples, we have the Article title and leading paragraph passed to the model and asked the question “what’s the new product?”</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Then the answer and its probability that was returned.</a:t>
            </a: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rgbClr val="A1E8D9"/>
              </a:buClr>
              <a:buSzPts val="1100"/>
              <a:buFont typeface="Arial"/>
              <a:buNone/>
            </a:pPr>
            <a:r>
              <a:rPr lang="en" sz="1400">
                <a:solidFill>
                  <a:srgbClr val="292929"/>
                </a:solidFill>
                <a:highlight>
                  <a:schemeClr val="lt1"/>
                </a:highlight>
                <a:latin typeface="Open Sans"/>
                <a:ea typeface="Open Sans"/>
                <a:cs typeface="Open Sans"/>
                <a:sym typeface="Open Sans"/>
              </a:rPr>
              <a:t>After pre-training, BERT works like a neural network — it passes words through a series of transformer layers (equivalent to a hidden layer in a neural network) and returns the output.</a:t>
            </a: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202124"/>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rgbClr val="24292E"/>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r>
              <a:rPr lang="en" sz="1400">
                <a:solidFill>
                  <a:srgbClr val="24292E"/>
                </a:solidFill>
                <a:highlight>
                  <a:schemeClr val="lt1"/>
                </a:highlight>
                <a:latin typeface="Open Sans"/>
                <a:ea typeface="Open Sans"/>
                <a:cs typeface="Open Sans"/>
                <a:sym typeface="Open Sans"/>
              </a:rPr>
              <a:t>Language modelling, at its core, is gathering the probability of a word occurring in a certain context — for instance, “it’s raining cats and ___”, a language model would output ‘cat’ with the highest probability.</a:t>
            </a:r>
            <a:endParaRPr sz="1400">
              <a:solidFill>
                <a:srgbClr val="24292E"/>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24292E"/>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r>
              <a:rPr lang="en" sz="1400">
                <a:solidFill>
                  <a:srgbClr val="292929"/>
                </a:solidFill>
                <a:highlight>
                  <a:schemeClr val="lt1"/>
                </a:highlight>
                <a:latin typeface="Open Sans"/>
                <a:ea typeface="Open Sans"/>
                <a:cs typeface="Open Sans"/>
                <a:sym typeface="Open Sans"/>
              </a:rPr>
              <a:t>BERT also uses a next sentence prediction task to pretrain the model for tasks in which the understanding of the relationship between two sentences is necessary, such as for question answering</a:t>
            </a: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292929"/>
              </a:solidFill>
              <a:highlight>
                <a:schemeClr val="lt1"/>
              </a:highlight>
              <a:latin typeface="Open Sans"/>
              <a:ea typeface="Open Sans"/>
              <a:cs typeface="Open Sans"/>
              <a:sym typeface="Open Sans"/>
            </a:endParaRPr>
          </a:p>
          <a:p>
            <a:pPr marL="0" lvl="0" indent="0" algn="l" rtl="0">
              <a:spcBef>
                <a:spcPts val="0"/>
              </a:spcBef>
              <a:spcAft>
                <a:spcPts val="0"/>
              </a:spcAft>
              <a:buClr>
                <a:srgbClr val="A1E8D9"/>
              </a:buClr>
              <a:buSzPts val="1100"/>
              <a:buFont typeface="Arial"/>
              <a:buNone/>
            </a:pPr>
            <a:endParaRPr sz="1400">
              <a:solidFill>
                <a:srgbClr val="A1E8D9"/>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19428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85ef7621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785ef7621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processing multiple articles, we organize all the result into a dataframe, each row will represent one article, the red rectangle shows the title leading paragraph, and labeled data, and at the right hand side, the blue rectangle, is all the answered and probability</a:t>
            </a:r>
            <a:endParaRPr/>
          </a:p>
        </p:txBody>
      </p:sp>
    </p:spTree>
    <p:extLst>
      <p:ext uri="{BB962C8B-B14F-4D97-AF65-F5344CB8AC3E}">
        <p14:creationId xmlns:p14="http://schemas.microsoft.com/office/powerpoint/2010/main" val="4075352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s all we had, now we can open it to Q&amp;A.</a:t>
            </a:r>
          </a:p>
        </p:txBody>
      </p:sp>
      <p:sp>
        <p:nvSpPr>
          <p:cNvPr id="4" name="Slide Number Placeholder 3"/>
          <p:cNvSpPr>
            <a:spLocks noGrp="1"/>
          </p:cNvSpPr>
          <p:nvPr>
            <p:ph type="sldNum" sz="quarter" idx="5"/>
          </p:nvPr>
        </p:nvSpPr>
        <p:spPr/>
        <p:txBody>
          <a:bodyPr/>
          <a:lstStyle/>
          <a:p>
            <a:fld id="{5B8E8C4F-731C-F24D-9A9E-B4D5C84CE44D}" type="slidenum">
              <a:rPr lang="en-US" smtClean="0"/>
              <a:t>22</a:t>
            </a:fld>
            <a:endParaRPr lang="en-US"/>
          </a:p>
        </p:txBody>
      </p:sp>
    </p:spTree>
    <p:extLst>
      <p:ext uri="{BB962C8B-B14F-4D97-AF65-F5344CB8AC3E}">
        <p14:creationId xmlns:p14="http://schemas.microsoft.com/office/powerpoint/2010/main" val="23736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there’s 2 standard ways that business innovation is measured and they are both surveys.</a:t>
            </a:r>
          </a:p>
          <a:p>
            <a:endParaRPr lang="en-US"/>
          </a:p>
          <a:p>
            <a:r>
              <a:rPr lang="en-US"/>
              <a:t>The first is </a:t>
            </a:r>
            <a:r>
              <a:rPr lang="en-US" err="1"/>
              <a:t>EuroStat’s</a:t>
            </a:r>
            <a:r>
              <a:rPr lang="en-US"/>
              <a:t> Community Innovation Survey, which is a survey of innovation activity by enterprises conducted every 2 years in the EU since the 1990s</a:t>
            </a:r>
          </a:p>
          <a:p>
            <a:endParaRPr lang="en-US"/>
          </a:p>
          <a:p>
            <a:r>
              <a:rPr lang="en-US"/>
              <a:t>The second if the </a:t>
            </a:r>
            <a:r>
              <a:rPr lang="en-US" err="1"/>
              <a:t>Busineness</a:t>
            </a:r>
            <a:r>
              <a:rPr lang="en-US"/>
              <a:t> R&amp;D Innovation Survey, also known as BRDIS, which replaced the Survey of Industrial Research and Development. Launched in 2009 after a pilot in 2009</a:t>
            </a:r>
          </a:p>
          <a:p>
            <a:endParaRPr lang="en-US"/>
          </a:p>
          <a:p>
            <a:r>
              <a:rPr lang="en-US"/>
              <a:t>On the right, we can see how BRDIS asks about innovation [ reads question]</a:t>
            </a:r>
          </a:p>
          <a:p>
            <a:endParaRPr lang="en-US"/>
          </a:p>
          <a:p>
            <a:endParaRPr lang="en-US"/>
          </a:p>
          <a:p>
            <a:r>
              <a:rPr lang="en-US"/>
              <a:t>------ in case of questions about the survey</a:t>
            </a:r>
          </a:p>
          <a:p>
            <a:r>
              <a:rPr lang="en-US"/>
              <a:t>Other Questions:</a:t>
            </a:r>
          </a:p>
          <a:p>
            <a:endParaRPr lang="en-US"/>
          </a:p>
          <a:p>
            <a:pPr algn="l">
              <a:buFont typeface="Arial" panose="020B0604020202020204" pitchFamily="34" charset="0"/>
              <a:buChar char="•"/>
            </a:pPr>
            <a:r>
              <a:rPr lang="en-US" b="1" i="0">
                <a:solidFill>
                  <a:srgbClr val="324674"/>
                </a:solidFill>
                <a:effectLst/>
                <a:latin typeface="Verdana" panose="020B0604030504040204" pitchFamily="34" charset="0"/>
              </a:rPr>
              <a:t>Intent.</a:t>
            </a:r>
            <a:r>
              <a:rPr lang="en-US" b="0" i="0">
                <a:solidFill>
                  <a:srgbClr val="324674"/>
                </a:solidFill>
                <a:effectLst/>
                <a:latin typeface="Verdana" panose="020B0604030504040204" pitchFamily="34" charset="0"/>
              </a:rPr>
              <a:t> CIS is primarily an innovation survey; BRDIS is primarily an R&amp;D survey.</a:t>
            </a:r>
          </a:p>
          <a:p>
            <a:pPr algn="l">
              <a:buFont typeface="Arial" panose="020B0604020202020204" pitchFamily="34" charset="0"/>
              <a:buChar char="•"/>
            </a:pPr>
            <a:r>
              <a:rPr lang="en-US" b="1" i="0">
                <a:solidFill>
                  <a:srgbClr val="324674"/>
                </a:solidFill>
                <a:effectLst/>
                <a:latin typeface="Verdana" panose="020B0604030504040204" pitchFamily="34" charset="0"/>
              </a:rPr>
              <a:t>Survey context.</a:t>
            </a:r>
            <a:r>
              <a:rPr lang="en-US" b="0" i="0">
                <a:solidFill>
                  <a:srgbClr val="324674"/>
                </a:solidFill>
                <a:effectLst/>
                <a:latin typeface="Verdana" panose="020B0604030504040204" pitchFamily="34" charset="0"/>
              </a:rPr>
              <a:t> CIS, in accordance with its intent, provides guidance on innovation and what is to be included; BRDIS provides no such guidance.</a:t>
            </a:r>
          </a:p>
          <a:p>
            <a:pPr algn="l">
              <a:buFont typeface="Arial" panose="020B0604020202020204" pitchFamily="34" charset="0"/>
              <a:buChar char="•"/>
            </a:pPr>
            <a:r>
              <a:rPr lang="en-US" b="1" i="0">
                <a:solidFill>
                  <a:srgbClr val="324674"/>
                </a:solidFill>
                <a:effectLst/>
                <a:latin typeface="Verdana" panose="020B0604030504040204" pitchFamily="34" charset="0"/>
              </a:rPr>
              <a:t>Respondent experience.</a:t>
            </a:r>
            <a:r>
              <a:rPr lang="en-US" b="0" i="0">
                <a:solidFill>
                  <a:srgbClr val="324674"/>
                </a:solidFill>
                <a:effectLst/>
                <a:latin typeface="Verdana" panose="020B0604030504040204" pitchFamily="34" charset="0"/>
              </a:rPr>
              <a:t> CIS has been fielded many times since the 1990s, and its respondents have experience with the survey; the 2008 BRDIS pilot survey was the first time U.S.-located companies had been asked to report on their innovative activities.</a:t>
            </a:r>
          </a:p>
          <a:p>
            <a:pPr algn="l">
              <a:buFont typeface="Arial" panose="020B0604020202020204" pitchFamily="34" charset="0"/>
              <a:buChar char="•"/>
            </a:pPr>
            <a:r>
              <a:rPr lang="en-US" b="1" i="0">
                <a:solidFill>
                  <a:srgbClr val="324674"/>
                </a:solidFill>
                <a:effectLst/>
                <a:latin typeface="Verdana" panose="020B0604030504040204" pitchFamily="34" charset="0"/>
              </a:rPr>
              <a:t>Industry sectors and sizes of companies surveyed.</a:t>
            </a:r>
            <a:r>
              <a:rPr lang="en-US" b="0" i="0">
                <a:solidFill>
                  <a:srgbClr val="324674"/>
                </a:solidFill>
                <a:effectLst/>
                <a:latin typeface="Verdana" panose="020B0604030504040204" pitchFamily="34" charset="0"/>
              </a:rPr>
              <a:t> CIS is sent to companies with 10 or more employees in industries considered to be innovative; BRDIS is a nationally representative sample of all companies with 5 or more employees in all industries.</a:t>
            </a:r>
          </a:p>
          <a:p>
            <a:pPr algn="l">
              <a:buFont typeface="Arial" panose="020B0604020202020204" pitchFamily="34" charset="0"/>
              <a:buChar char="•"/>
            </a:pPr>
            <a:r>
              <a:rPr lang="en-US" b="1" i="0">
                <a:solidFill>
                  <a:srgbClr val="324674"/>
                </a:solidFill>
                <a:effectLst/>
                <a:latin typeface="Verdana" panose="020B0604030504040204" pitchFamily="34" charset="0"/>
              </a:rPr>
              <a:t>Coverage years.</a:t>
            </a:r>
            <a:r>
              <a:rPr lang="en-US" b="0" i="0">
                <a:solidFill>
                  <a:srgbClr val="324674"/>
                </a:solidFill>
                <a:effectLst/>
                <a:latin typeface="Verdana" panose="020B0604030504040204" pitchFamily="34" charset="0"/>
              </a:rPr>
              <a:t> Most available CIS tabulations are for the period 2004–06; BRDIS preliminary data are for the period 2006–08.</a:t>
            </a:r>
          </a:p>
          <a:p>
            <a:pPr algn="l">
              <a:buFont typeface="Arial" panose="020B0604020202020204" pitchFamily="34" charset="0"/>
              <a:buChar char="•"/>
            </a:pPr>
            <a:r>
              <a:rPr lang="en-US" b="1" i="0">
                <a:solidFill>
                  <a:srgbClr val="324674"/>
                </a:solidFill>
                <a:effectLst/>
                <a:latin typeface="Verdana" panose="020B0604030504040204" pitchFamily="34" charset="0"/>
              </a:rPr>
              <a:t>Non-response adjustments.</a:t>
            </a:r>
            <a:r>
              <a:rPr lang="en-US" b="0" i="0">
                <a:solidFill>
                  <a:srgbClr val="324674"/>
                </a:solidFill>
                <a:effectLst/>
                <a:latin typeface="Verdana" panose="020B0604030504040204" pitchFamily="34" charset="0"/>
              </a:rPr>
              <a:t> Unit non-response is high for some countries administering the CIS, which can have a significant impact on overall rates of reported innovation; the preliminary 2008 BRDIS data were not adjusted for unit or item non-response.</a:t>
            </a:r>
          </a:p>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2</a:t>
            </a:fld>
            <a:endParaRPr lang="en-US"/>
          </a:p>
        </p:txBody>
      </p:sp>
    </p:spTree>
    <p:extLst>
      <p:ext uri="{BB962C8B-B14F-4D97-AF65-F5344CB8AC3E}">
        <p14:creationId xmlns:p14="http://schemas.microsoft.com/office/powerpoint/2010/main" val="2032249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2419547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Embedding: a vector of numbers for each word in vocabulary – capture meanings, relationships between words, context of different words</a:t>
            </a:r>
          </a:p>
          <a:p>
            <a:endParaRPr lang="en-US"/>
          </a:p>
          <a:p>
            <a:endParaRPr lang="en-US"/>
          </a:p>
          <a:p>
            <a:r>
              <a:rPr lang="en-US"/>
              <a:t>And so how BERT works, is it takes an input: and has 3 </a:t>
            </a:r>
            <a:r>
              <a:rPr lang="en-US" err="1"/>
              <a:t>fdifferent</a:t>
            </a:r>
            <a:r>
              <a:rPr lang="en-US"/>
              <a:t> types of embeddings:</a:t>
            </a:r>
          </a:p>
          <a:p>
            <a:pPr marL="228600" indent="-228600">
              <a:buAutoNum type="arabicPeriod"/>
            </a:pPr>
            <a:r>
              <a:rPr lang="en-US"/>
              <a:t>Token, Sentence and transformer positional </a:t>
            </a:r>
          </a:p>
          <a:p>
            <a:pPr marL="228600" indent="-228600">
              <a:buAutoNum type="arabicPeriod"/>
            </a:pPr>
            <a:endParaRPr lang="en-US"/>
          </a:p>
          <a:p>
            <a:endParaRPr lang="en-US"/>
          </a:p>
          <a:p>
            <a:r>
              <a:rPr lang="en-US"/>
              <a:t>CLS – stands for classification: </a:t>
            </a:r>
          </a:p>
          <a:p>
            <a:r>
              <a:rPr lang="en-US"/>
              <a:t>SEP: separating sentences for next sentence prediction task</a:t>
            </a:r>
          </a:p>
          <a:p>
            <a:r>
              <a:rPr lang="en-US"/>
              <a:t>3 different types of embeddings:</a:t>
            </a:r>
          </a:p>
          <a:p>
            <a:r>
              <a:rPr lang="en-US"/>
              <a:t>Token: word or tokens of word-&gt; play vs playing</a:t>
            </a:r>
          </a:p>
          <a:p>
            <a:r>
              <a:rPr lang="en-US"/>
              <a:t>So BERT will randomly MASK a word in the sentence</a:t>
            </a:r>
          </a:p>
          <a:p>
            <a:endParaRPr lang="en-US"/>
          </a:p>
          <a:p>
            <a:endParaRPr lang="en-US"/>
          </a:p>
          <a:p>
            <a:endParaRPr lang="en-US"/>
          </a:p>
          <a:p>
            <a:endParaRPr lang="en-US"/>
          </a:p>
          <a:p>
            <a:r>
              <a:rPr lang="en-US"/>
              <a:t>=================================</a:t>
            </a:r>
          </a:p>
          <a:p>
            <a:r>
              <a:rPr lang="en-US"/>
              <a:t>CLS: stands for classification</a:t>
            </a:r>
          </a:p>
          <a:p>
            <a:r>
              <a:rPr lang="en-US"/>
              <a:t>[SEP]: is for separating sentences for the next sentence prediction task. “http://mlexplained.com/2019/01/07/paper-dissected-bert-pre-training-of-deep-bidirectional-transformers-for-language-understanding-explained/”</a:t>
            </a:r>
          </a:p>
          <a:p>
            <a:endParaRPr lang="en-US"/>
          </a:p>
          <a:p>
            <a:r>
              <a:rPr lang="en-US"/>
              <a:t>Image is from paper: </a:t>
            </a:r>
            <a:r>
              <a:rPr lang="en-US" b="0" i="0">
                <a:solidFill>
                  <a:srgbClr val="000000"/>
                </a:solidFill>
                <a:effectLst/>
                <a:latin typeface="Roboto"/>
              </a:rPr>
              <a:t>https://arxiv.org/pdf/1810.04805.pdf</a:t>
            </a:r>
          </a:p>
          <a:p>
            <a:endParaRPr lang="en-US" b="0" i="0">
              <a:solidFill>
                <a:srgbClr val="000000"/>
              </a:solidFill>
              <a:effectLst/>
              <a:latin typeface="Roboto"/>
            </a:endParaRPr>
          </a:p>
          <a:p>
            <a:pPr algn="l"/>
            <a:r>
              <a:rPr lang="en-US" b="0" i="0">
                <a:solidFill>
                  <a:srgbClr val="000000"/>
                </a:solidFill>
                <a:effectLst/>
                <a:latin typeface="Roboto"/>
              </a:rPr>
              <a:t>“</a:t>
            </a:r>
            <a:r>
              <a:rPr lang="en-US" b="0" i="0">
                <a:solidFill>
                  <a:srgbClr val="1A1A1A"/>
                </a:solidFill>
                <a:effectLst/>
                <a:latin typeface="Merriweather"/>
              </a:rPr>
              <a:t>As input, BERT takes token embeddings as well as a couple of additional embeddings that provide some crucial metadata. One of these embeddings is the </a:t>
            </a:r>
            <a:r>
              <a:rPr lang="en-US" b="1" i="0">
                <a:solidFill>
                  <a:srgbClr val="1A1A1A"/>
                </a:solidFill>
                <a:effectLst/>
                <a:latin typeface="Merriweather"/>
              </a:rPr>
              <a:t>positional embedding</a:t>
            </a:r>
            <a:r>
              <a:rPr lang="en-US" b="0" i="0">
                <a:solidFill>
                  <a:srgbClr val="1A1A1A"/>
                </a:solidFill>
                <a:effectLst/>
                <a:latin typeface="Merriweather"/>
              </a:rPr>
              <a:t>. One limitation of the Transformer architecture is that - unlike RNNs - it cannot take the order of the inputs into account (i.e. it will treat the first and last tokens of the inputs exactly the same if they are the same word). To overcome this problem, BERT learns and uses positional embeddings to express the position of words in a sentence. These embeddings are added to the token embeddings before feeding them into the model.</a:t>
            </a:r>
          </a:p>
          <a:p>
            <a:pPr algn="l"/>
            <a:r>
              <a:rPr lang="en-US" b="0" i="0">
                <a:solidFill>
                  <a:srgbClr val="1A1A1A"/>
                </a:solidFill>
                <a:effectLst/>
                <a:latin typeface="Merriweather"/>
              </a:rPr>
              <a:t>BERT also takes </a:t>
            </a:r>
            <a:r>
              <a:rPr lang="en-US" b="1" i="0">
                <a:solidFill>
                  <a:srgbClr val="1A1A1A"/>
                </a:solidFill>
                <a:effectLst/>
                <a:latin typeface="Merriweather"/>
              </a:rPr>
              <a:t>segment embeddings</a:t>
            </a:r>
            <a:r>
              <a:rPr lang="en-US" b="0" i="0">
                <a:solidFill>
                  <a:srgbClr val="1A1A1A"/>
                </a:solidFill>
                <a:effectLst/>
                <a:latin typeface="Merriweather"/>
              </a:rPr>
              <a:t> as input. BERT can be trained on sentence </a:t>
            </a:r>
            <a:r>
              <a:rPr lang="en-US" b="1" i="0">
                <a:solidFill>
                  <a:srgbClr val="1A1A1A"/>
                </a:solidFill>
                <a:effectLst/>
                <a:latin typeface="Merriweather"/>
              </a:rPr>
              <a:t>pairs</a:t>
            </a:r>
            <a:r>
              <a:rPr lang="en-US" b="0" i="0">
                <a:solidFill>
                  <a:srgbClr val="1A1A1A"/>
                </a:solidFill>
                <a:effectLst/>
                <a:latin typeface="Merriweather"/>
              </a:rPr>
              <a:t> for tasks that take sentence pairs as input (e.g. question answering and natural language inference). It learns a unique embedding for the first and second sentences to help the model distinguish between the sentences.” - http://mlexplained.com/2019/01/07/paper-dissected-bert-pre-training-of-deep-bidirectional-transformers-for-language-understanding-explained/</a:t>
            </a:r>
          </a:p>
          <a:p>
            <a:pPr algn="l"/>
            <a:endParaRPr lang="en-US" b="0" i="0">
              <a:solidFill>
                <a:srgbClr val="1A1A1A"/>
              </a:solidFill>
              <a:effectLst/>
              <a:latin typeface="Merriweather"/>
            </a:endParaRPr>
          </a:p>
          <a:p>
            <a:pPr algn="l"/>
            <a:r>
              <a:rPr lang="en-US" b="0" i="0">
                <a:solidFill>
                  <a:srgbClr val="1A1A1A"/>
                </a:solidFill>
                <a:effectLst/>
                <a:latin typeface="Merriweather"/>
              </a:rPr>
              <a:t>Sentence Embeddings can also be referenced as segment embeddings!</a:t>
            </a:r>
          </a:p>
          <a:p>
            <a:pPr algn="l"/>
            <a:endParaRPr lang="en-US" b="0" i="0">
              <a:solidFill>
                <a:srgbClr val="000000"/>
              </a:solidFill>
              <a:effectLst/>
              <a:latin typeface="Roboto"/>
            </a:endParaRPr>
          </a:p>
          <a:p>
            <a:endParaRPr lang="en-US" b="0" i="0">
              <a:solidFill>
                <a:srgbClr val="000000"/>
              </a:solidFill>
              <a:effectLst/>
              <a:latin typeface="Roboto"/>
            </a:endParaRPr>
          </a:p>
          <a:p>
            <a:endParaRPr lang="en-US"/>
          </a:p>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24</a:t>
            </a:fld>
            <a:endParaRPr lang="en-US"/>
          </a:p>
        </p:txBody>
      </p:sp>
    </p:spTree>
    <p:extLst>
      <p:ext uri="{BB962C8B-B14F-4D97-AF65-F5344CB8AC3E}">
        <p14:creationId xmlns:p14="http://schemas.microsoft.com/office/powerpoint/2010/main" val="239558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469"/>
              </a:spcBef>
              <a:buClr>
                <a:schemeClr val="dk1"/>
              </a:buClr>
              <a:buSzPct val="100000"/>
            </a:pPr>
            <a:r>
              <a:rPr lang="en-US" sz="1800">
                <a:solidFill>
                  <a:schemeClr val="dk2"/>
                </a:solidFill>
                <a:ea typeface="Trebuchet MS"/>
                <a:cs typeface="Trebuchet MS"/>
                <a:sym typeface="Trebuchet MS"/>
              </a:rPr>
              <a:t>Is it possible to reliably identify the incidence of </a:t>
            </a:r>
            <a:r>
              <a:rPr lang="en-US" sz="1800" b="1" i="1">
                <a:solidFill>
                  <a:srgbClr val="E46C0A"/>
                </a:solidFill>
                <a:ea typeface="Trebuchet MS"/>
                <a:cs typeface="Trebuchet MS"/>
                <a:sym typeface="Trebuchet MS"/>
              </a:rPr>
              <a:t>innovation</a:t>
            </a:r>
            <a:r>
              <a:rPr lang="en-US" sz="1800" b="1">
                <a:solidFill>
                  <a:srgbClr val="E46C0A"/>
                </a:solidFill>
                <a:ea typeface="Trebuchet MS"/>
                <a:cs typeface="Trebuchet MS"/>
                <a:sym typeface="Trebuchet MS"/>
              </a:rPr>
              <a:t> </a:t>
            </a:r>
            <a:r>
              <a:rPr lang="en-US" sz="1800">
                <a:solidFill>
                  <a:schemeClr val="dk2"/>
                </a:solidFill>
                <a:ea typeface="Trebuchet MS"/>
                <a:cs typeface="Trebuchet MS"/>
                <a:sym typeface="Trebuchet MS"/>
              </a:rPr>
              <a:t>in particular industries?</a:t>
            </a:r>
          </a:p>
          <a:p>
            <a:pPr>
              <a:lnSpc>
                <a:spcPct val="115000"/>
              </a:lnSpc>
              <a:spcBef>
                <a:spcPts val="469"/>
              </a:spcBef>
              <a:buClr>
                <a:schemeClr val="dk1"/>
              </a:buClr>
              <a:buSzPct val="100000"/>
            </a:pPr>
            <a:r>
              <a:rPr lang="en-US" sz="1800">
                <a:solidFill>
                  <a:schemeClr val="dk2"/>
                </a:solidFill>
                <a:ea typeface="Trebuchet MS"/>
                <a:cs typeface="Trebuchet MS"/>
                <a:sym typeface="Trebuchet MS"/>
              </a:rPr>
              <a:t>Which </a:t>
            </a:r>
            <a:r>
              <a:rPr lang="en-US" sz="1800">
                <a:solidFill>
                  <a:schemeClr val="tx2"/>
                </a:solidFill>
                <a:ea typeface="Trebuchet MS"/>
                <a:cs typeface="Trebuchet MS"/>
                <a:sym typeface="Trebuchet MS"/>
              </a:rPr>
              <a:t>data sources and methods </a:t>
            </a:r>
            <a:r>
              <a:rPr lang="en-US" sz="1800">
                <a:solidFill>
                  <a:schemeClr val="dk2"/>
                </a:solidFill>
                <a:ea typeface="Trebuchet MS"/>
                <a:cs typeface="Trebuchet MS"/>
                <a:sym typeface="Trebuchet MS"/>
              </a:rPr>
              <a:t>will allow us to quantify the </a:t>
            </a:r>
            <a:r>
              <a:rPr lang="en-US" sz="1800" b="1" i="1">
                <a:solidFill>
                  <a:srgbClr val="E46C0A"/>
                </a:solidFill>
                <a:ea typeface="Trebuchet MS"/>
                <a:cs typeface="Trebuchet MS"/>
                <a:sym typeface="Trebuchet MS"/>
              </a:rPr>
              <a:t>number and types of new products</a:t>
            </a:r>
            <a:r>
              <a:rPr lang="en-US" sz="1800">
                <a:solidFill>
                  <a:schemeClr val="dk2"/>
                </a:solidFill>
                <a:ea typeface="Trebuchet MS"/>
                <a:cs typeface="Trebuchet MS"/>
                <a:sym typeface="Trebuchet MS"/>
              </a:rPr>
              <a:t> being introduced? </a:t>
            </a:r>
            <a:r>
              <a:rPr lang="en-US" sz="1800">
                <a:solidFill>
                  <a:srgbClr val="0D3168"/>
                </a:solidFill>
                <a:ea typeface="Trebuchet MS"/>
                <a:cs typeface="Trebuchet MS"/>
                <a:sym typeface="Trebuchet MS"/>
              </a:rPr>
              <a:t>How can the new products be identified as </a:t>
            </a:r>
            <a:r>
              <a:rPr lang="en-US" sz="1800" b="1" i="1">
                <a:solidFill>
                  <a:srgbClr val="E46C0A"/>
                </a:solidFill>
                <a:sym typeface="Trebuchet MS"/>
              </a:rPr>
              <a:t>innovative</a:t>
            </a:r>
            <a:r>
              <a:rPr lang="en-US" sz="1800">
                <a:solidFill>
                  <a:srgbClr val="0D3168"/>
                </a:solidFill>
                <a:ea typeface="Trebuchet MS"/>
                <a:cs typeface="Trebuchet MS"/>
                <a:sym typeface="Trebuchet MS"/>
              </a:rPr>
              <a:t> or not?</a:t>
            </a:r>
          </a:p>
          <a:p>
            <a:pPr>
              <a:lnSpc>
                <a:spcPct val="115000"/>
              </a:lnSpc>
              <a:spcBef>
                <a:spcPts val="563"/>
              </a:spcBef>
              <a:buClr>
                <a:schemeClr val="dk1"/>
              </a:buClr>
              <a:buSzPct val="100000"/>
            </a:pPr>
            <a:r>
              <a:rPr lang="en-US" sz="1800">
                <a:solidFill>
                  <a:srgbClr val="0D3168"/>
                </a:solidFill>
                <a:ea typeface="Trebuchet MS"/>
                <a:cs typeface="Trebuchet MS"/>
                <a:sym typeface="Trebuchet MS"/>
              </a:rPr>
              <a:t>Are traditional data sources available for validation purposes, e.g., BRDIS survey? How </a:t>
            </a:r>
            <a:r>
              <a:rPr lang="en-US" sz="1800" b="1" i="1">
                <a:solidFill>
                  <a:srgbClr val="E46C0A"/>
                </a:solidFill>
                <a:sym typeface="Trebuchet MS"/>
              </a:rPr>
              <a:t>accurate</a:t>
            </a:r>
            <a:r>
              <a:rPr lang="en-US" sz="1800">
                <a:solidFill>
                  <a:srgbClr val="0D3168"/>
                </a:solidFill>
                <a:ea typeface="Trebuchet MS"/>
                <a:cs typeface="Trebuchet MS"/>
                <a:sym typeface="Trebuchet MS"/>
              </a:rPr>
              <a:t> are our methods?</a:t>
            </a:r>
          </a:p>
          <a:p>
            <a:pPr lvl="1">
              <a:lnSpc>
                <a:spcPct val="115000"/>
              </a:lnSpc>
              <a:spcBef>
                <a:spcPts val="563"/>
              </a:spcBef>
              <a:buClr>
                <a:schemeClr val="dk1"/>
              </a:buClr>
              <a:buSzPct val="100000"/>
            </a:pPr>
            <a:r>
              <a:rPr lang="en-US" sz="1600" b="1">
                <a:solidFill>
                  <a:srgbClr val="0D3168"/>
                </a:solidFill>
                <a:ea typeface="Trebuchet MS"/>
                <a:cs typeface="Trebuchet MS"/>
                <a:sym typeface="Trebuchet MS"/>
              </a:rPr>
              <a:t>(Validation) </a:t>
            </a:r>
            <a:r>
              <a:rPr lang="en-US" sz="1600">
                <a:solidFill>
                  <a:srgbClr val="0D3168"/>
                </a:solidFill>
                <a:ea typeface="Trebuchet MS"/>
                <a:cs typeface="Trebuchet MS"/>
                <a:sym typeface="Trebuchet MS"/>
              </a:rPr>
              <a:t>Compare extracted metrics to ’ground-truth’ data, compute performance metrics</a:t>
            </a:r>
          </a:p>
          <a:p>
            <a:pPr>
              <a:lnSpc>
                <a:spcPct val="115000"/>
              </a:lnSpc>
              <a:spcBef>
                <a:spcPts val="563"/>
              </a:spcBef>
              <a:buClr>
                <a:schemeClr val="dk1"/>
              </a:buClr>
              <a:buSzPct val="100000"/>
            </a:pPr>
            <a:r>
              <a:rPr lang="en-US" sz="1800">
                <a:solidFill>
                  <a:srgbClr val="0D3168"/>
                </a:solidFill>
                <a:sym typeface="Trebuchet MS"/>
              </a:rPr>
              <a:t>Can these data and methods be applied to </a:t>
            </a:r>
            <a:r>
              <a:rPr lang="en-US" sz="1800" b="1" i="1">
                <a:solidFill>
                  <a:srgbClr val="E46C0A"/>
                </a:solidFill>
                <a:sym typeface="Trebuchet MS"/>
              </a:rPr>
              <a:t>other sectors</a:t>
            </a:r>
            <a:r>
              <a:rPr lang="en-US" sz="1800">
                <a:solidFill>
                  <a:srgbClr val="0D3168"/>
                </a:solidFill>
                <a:sym typeface="Trebuchet MS"/>
              </a:rPr>
              <a:t>? </a:t>
            </a:r>
          </a:p>
          <a:p>
            <a:pPr lvl="1">
              <a:lnSpc>
                <a:spcPct val="115000"/>
              </a:lnSpc>
              <a:spcBef>
                <a:spcPts val="563"/>
              </a:spcBef>
              <a:buClr>
                <a:schemeClr val="dk1"/>
              </a:buClr>
              <a:buSzPct val="100000"/>
            </a:pPr>
            <a:r>
              <a:rPr lang="en-US" sz="1600" b="1">
                <a:solidFill>
                  <a:srgbClr val="0D3168"/>
                </a:solidFill>
                <a:sym typeface="Trebuchet MS"/>
              </a:rPr>
              <a:t>(Repeatability) </a:t>
            </a:r>
            <a:r>
              <a:rPr lang="en-US" sz="1600">
                <a:solidFill>
                  <a:srgbClr val="0D3168"/>
                </a:solidFill>
                <a:sym typeface="Trebuchet MS"/>
              </a:rPr>
              <a:t>Apply to other sectors</a:t>
            </a:r>
          </a:p>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3</a:t>
            </a:fld>
            <a:endParaRPr lang="en-US"/>
          </a:p>
        </p:txBody>
      </p:sp>
    </p:spTree>
    <p:extLst>
      <p:ext uri="{BB962C8B-B14F-4D97-AF65-F5344CB8AC3E}">
        <p14:creationId xmlns:p14="http://schemas.microsoft.com/office/powerpoint/2010/main" val="68895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75">
                <a:solidFill>
                  <a:schemeClr val="dk2"/>
                </a:solidFill>
              </a:rPr>
              <a:t>high rate of innovation</a:t>
            </a:r>
          </a:p>
          <a:p>
            <a:pPr lvl="1"/>
            <a:r>
              <a:rPr lang="en-US" sz="1875">
                <a:solidFill>
                  <a:schemeClr val="dk2"/>
                </a:solidFill>
              </a:rPr>
              <a:t>well-regulated development process </a:t>
            </a:r>
          </a:p>
          <a:p>
            <a:pPr lvl="1"/>
            <a:r>
              <a:rPr lang="en-US" sz="1875">
                <a:solidFill>
                  <a:schemeClr val="dk2"/>
                </a:solidFill>
              </a:rPr>
              <a:t>available and reliable ‘ground truth’</a:t>
            </a:r>
          </a:p>
          <a:p>
            <a:endParaRPr lang="en-US"/>
          </a:p>
        </p:txBody>
      </p:sp>
      <p:sp>
        <p:nvSpPr>
          <p:cNvPr id="4" name="Slide Number Placeholder 3"/>
          <p:cNvSpPr>
            <a:spLocks noGrp="1"/>
          </p:cNvSpPr>
          <p:nvPr>
            <p:ph type="sldNum" sz="quarter" idx="5"/>
          </p:nvPr>
        </p:nvSpPr>
        <p:spPr/>
        <p:txBody>
          <a:bodyPr/>
          <a:lstStyle/>
          <a:p>
            <a:fld id="{5B8E8C4F-731C-F24D-9A9E-B4D5C84CE44D}" type="slidenum">
              <a:rPr lang="en-US" smtClean="0"/>
              <a:t>4</a:t>
            </a:fld>
            <a:endParaRPr lang="en-US"/>
          </a:p>
        </p:txBody>
      </p:sp>
    </p:spTree>
    <p:extLst>
      <p:ext uri="{BB962C8B-B14F-4D97-AF65-F5344CB8AC3E}">
        <p14:creationId xmlns:p14="http://schemas.microsoft.com/office/powerpoint/2010/main" val="332621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2" indent="-168275">
              <a:buFont typeface="Arial" panose="020B0604020202020204" pitchFamily="34" charset="0"/>
              <a:buChar char="•"/>
            </a:pPr>
            <a:r>
              <a:rPr lang="en-US" sz="2000" err="1">
                <a:solidFill>
                  <a:srgbClr val="01316C"/>
                </a:solidFill>
                <a:latin typeface="ITC Franklin Gothic Std Book" panose="020B0504030503020204" pitchFamily="34" charset="0"/>
              </a:rPr>
              <a:t>company_codes</a:t>
            </a:r>
            <a:r>
              <a:rPr lang="en-US" sz="2000">
                <a:solidFill>
                  <a:srgbClr val="01316C"/>
                </a:solidFill>
                <a:latin typeface="ITC Franklin Gothic Std Book" panose="020B0504030503020204" pitchFamily="34" charset="0"/>
              </a:rPr>
              <a:t> refers to the companies mentioned in the article.</a:t>
            </a:r>
          </a:p>
          <a:p>
            <a:pPr marL="857250" lvl="2" indent="-168275">
              <a:buFont typeface="Arial" panose="020B0604020202020204" pitchFamily="34" charset="0"/>
              <a:buChar char="•"/>
            </a:pPr>
            <a:r>
              <a:rPr lang="en-US" sz="2000" err="1">
                <a:solidFill>
                  <a:srgbClr val="01316C"/>
                </a:solidFill>
                <a:latin typeface="ITC Franklin Gothic Std Book" panose="020B0504030503020204" pitchFamily="34" charset="0"/>
              </a:rPr>
              <a:t>subject_codes</a:t>
            </a:r>
            <a:r>
              <a:rPr lang="en-US" sz="2000">
                <a:solidFill>
                  <a:srgbClr val="01316C"/>
                </a:solidFill>
                <a:latin typeface="ITC Franklin Gothic Std Book" panose="020B0504030503020204" pitchFamily="34" charset="0"/>
              </a:rPr>
              <a:t> refer to the subjects mentioned in the article</a:t>
            </a:r>
          </a:p>
          <a:p>
            <a:pPr marL="857250" lvl="2" indent="-168275">
              <a:buFont typeface="Arial" panose="020B0604020202020204" pitchFamily="34" charset="0"/>
              <a:buChar char="•"/>
            </a:pPr>
            <a:r>
              <a:rPr lang="en-US" sz="2000" err="1">
                <a:solidFill>
                  <a:srgbClr val="01316C"/>
                </a:solidFill>
                <a:latin typeface="ITC Franklin Gothic Std Book" panose="020B0504030503020204" pitchFamily="34" charset="0"/>
              </a:rPr>
              <a:t>region_codes</a:t>
            </a:r>
            <a:r>
              <a:rPr lang="en-US" sz="2000">
                <a:solidFill>
                  <a:srgbClr val="01316C"/>
                </a:solidFill>
                <a:latin typeface="ITC Franklin Gothic Std Book" panose="020B0504030503020204" pitchFamily="34" charset="0"/>
              </a:rPr>
              <a:t> refers to the global zones that the article is relevant to (Europe, North America, South America, Asia, Middle East and North Africa, Africa, Australia and Oceania)</a:t>
            </a:r>
          </a:p>
          <a:p>
            <a:pPr marL="857250" lvl="2" indent="-168275">
              <a:buFont typeface="Arial" panose="020B0604020202020204" pitchFamily="34" charset="0"/>
              <a:buChar char="•"/>
            </a:pPr>
            <a:r>
              <a:rPr lang="en-US" sz="2000" err="1">
                <a:solidFill>
                  <a:srgbClr val="01316C"/>
                </a:solidFill>
                <a:latin typeface="ITC Franklin Gothic Std Book" panose="020B0504030503020204" pitchFamily="34" charset="0"/>
              </a:rPr>
              <a:t>word_count</a:t>
            </a:r>
            <a:r>
              <a:rPr lang="en-US" sz="2000">
                <a:solidFill>
                  <a:srgbClr val="01316C"/>
                </a:solidFill>
                <a:latin typeface="ITC Franklin Gothic Std Book" panose="020B0504030503020204" pitchFamily="34" charset="0"/>
              </a:rPr>
              <a:t> refers to the length of the article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595959"/>
              </a:solidFill>
              <a:latin typeface="ITC Franklin Gothic Std Book" panose="020B0504030503020204" pitchFamily="34"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595959"/>
                </a:solidFill>
                <a:latin typeface="ITC Franklin Gothic Std Book" panose="020B0504030503020204" pitchFamily="34" charset="77"/>
              </a:rPr>
              <a:t>Several of these features may be interesting to explore, to see if there are correlations between likelihood of innovation and length of the article, or presence or absence of subjects mentioned in the article.</a:t>
            </a:r>
            <a:br>
              <a:rPr lang="en-US" sz="1200">
                <a:solidFill>
                  <a:srgbClr val="595959"/>
                </a:solidFill>
                <a:latin typeface="ITC Franklin Gothic Std Book" panose="020B0504030503020204" pitchFamily="34" charset="77"/>
              </a:rPr>
            </a:br>
            <a:br>
              <a:rPr lang="en-US" sz="1200">
                <a:solidFill>
                  <a:srgbClr val="595959"/>
                </a:solidFill>
                <a:latin typeface="ITC Franklin Gothic Std Book" panose="020B0504030503020204" pitchFamily="34" charset="77"/>
              </a:rPr>
            </a:br>
            <a:r>
              <a:rPr lang="en-US" sz="1200">
                <a:solidFill>
                  <a:srgbClr val="595959"/>
                </a:solidFill>
                <a:latin typeface="ITC Franklin Gothic Std Book" panose="020B0504030503020204" pitchFamily="34" charset="77"/>
              </a:rPr>
              <a:t>These features are only available in processed commercial datasets like the DNA articles, and building a model that depends on these features would mean we would not be able to use plain-text articles from other sources, which is why we focused on using only the raw text data.</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8E8C4F-731C-F24D-9A9E-B4D5C84CE4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79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707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324488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0DE453-6F51-40CC-A7CF-95EE28DD07BA}"/>
              </a:ext>
            </a:extLst>
          </p:cNvPr>
          <p:cNvSpPr>
            <a:spLocks noGrp="1"/>
          </p:cNvSpPr>
          <p:nvPr>
            <p:ph type="body" idx="1"/>
          </p:nvPr>
        </p:nvSpPr>
        <p:spPr/>
        <p:txBody>
          <a:bodyPr/>
          <a:lstStyle/>
          <a:p>
            <a:r>
              <a:rPr lang="en-US" b="0" i="0">
                <a:solidFill>
                  <a:srgbClr val="303030"/>
                </a:solidFill>
                <a:effectLst/>
                <a:latin typeface="proxima-nova-1"/>
              </a:rPr>
              <a:t>One of the biggest challenges in NLP is the lack of enough training data. While there is a lot of text, you would need to create task-specific datasets </a:t>
            </a:r>
          </a:p>
        </p:txBody>
      </p:sp>
    </p:spTree>
    <p:extLst>
      <p:ext uri="{BB962C8B-B14F-4D97-AF65-F5344CB8AC3E}">
        <p14:creationId xmlns:p14="http://schemas.microsoft.com/office/powerpoint/2010/main" val="39485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1C4064-BE74-470D-9F2C-55CBFD48762B}"/>
              </a:ext>
            </a:extLst>
          </p:cNvPr>
          <p:cNvSpPr>
            <a:spLocks noGrp="1"/>
          </p:cNvSpPr>
          <p:nvPr>
            <p:ph type="body" idx="1"/>
          </p:nvPr>
        </p:nvSpPr>
        <p:spPr/>
        <p:txBody>
          <a:bodyPr/>
          <a:lstStyle/>
          <a:p>
            <a:r>
              <a:rPr lang="en-US"/>
              <a:t>Before, we dive into how we used BERT, we wanted to give a quick primer on what BERT is -&gt; read slide, pre-trained, unsupervised: input data is not labeled </a:t>
            </a:r>
          </a:p>
        </p:txBody>
      </p:sp>
    </p:spTree>
    <p:extLst>
      <p:ext uri="{BB962C8B-B14F-4D97-AF65-F5344CB8AC3E}">
        <p14:creationId xmlns:p14="http://schemas.microsoft.com/office/powerpoint/2010/main" val="284925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377952" y="2743518"/>
            <a:ext cx="11814048" cy="571500"/>
          </a:xfrm>
          <a:prstGeom prst="rect">
            <a:avLst/>
          </a:prstGeom>
        </p:spPr>
        <p:txBody>
          <a:bodyPr/>
          <a:lstStyle>
            <a:lvl1pPr marL="0" indent="0" algn="ctr">
              <a:buNone/>
              <a:defRPr sz="3600" b="1" i="0" u="none" cap="all" baseline="0">
                <a:solidFill>
                  <a:schemeClr val="bg1"/>
                </a:solidFill>
                <a:uFill>
                  <a:solidFill>
                    <a:srgbClr val="E47100"/>
                  </a:solidFill>
                </a:uFill>
                <a:latin typeface="ITC Franklin Gothic Std Heavy" charset="0"/>
                <a:ea typeface="ITC Franklin Gothic Std Heavy" charset="0"/>
                <a:cs typeface="ITC Franklin Gothic Std Heavy" charset="0"/>
              </a:defRPr>
            </a:lvl1pPr>
            <a:lvl2pPr marL="457200" indent="0">
              <a:buNone/>
              <a:defRPr b="1" i="0">
                <a:solidFill>
                  <a:schemeClr val="bg1"/>
                </a:solidFill>
                <a:latin typeface="ITC Franklin Gothic Std Heavy" charset="0"/>
                <a:ea typeface="ITC Franklin Gothic Std Heavy" charset="0"/>
                <a:cs typeface="ITC Franklin Gothic Std Heavy" charset="0"/>
              </a:defRPr>
            </a:lvl2pPr>
            <a:lvl3pPr marL="914400" indent="0">
              <a:buNone/>
              <a:defRPr b="1" i="0">
                <a:solidFill>
                  <a:schemeClr val="bg1"/>
                </a:solidFill>
                <a:latin typeface="ITC Franklin Gothic Std Heavy" charset="0"/>
                <a:ea typeface="ITC Franklin Gothic Std Heavy" charset="0"/>
                <a:cs typeface="ITC Franklin Gothic Std Heavy" charset="0"/>
              </a:defRPr>
            </a:lvl3pPr>
            <a:lvl4pPr marL="1371600" indent="0">
              <a:buNone/>
              <a:defRPr b="1" i="0">
                <a:solidFill>
                  <a:schemeClr val="bg1"/>
                </a:solidFill>
                <a:latin typeface="ITC Franklin Gothic Std Heavy" charset="0"/>
                <a:ea typeface="ITC Franklin Gothic Std Heavy" charset="0"/>
                <a:cs typeface="ITC Franklin Gothic Std Heavy" charset="0"/>
              </a:defRPr>
            </a:lvl4pPr>
            <a:lvl5pPr marL="1828800" indent="0">
              <a:buNone/>
              <a:defRPr b="1" i="0">
                <a:solidFill>
                  <a:schemeClr val="bg1"/>
                </a:solidFill>
                <a:latin typeface="ITC Franklin Gothic Std Heavy" charset="0"/>
                <a:ea typeface="ITC Franklin Gothic Std Heavy" charset="0"/>
                <a:cs typeface="ITC Franklin Gothic Std Heavy" charset="0"/>
              </a:defRPr>
            </a:lvl5pPr>
          </a:lstStyle>
          <a:p>
            <a:pPr lvl="0"/>
            <a:r>
              <a:rPr lang="en-US"/>
              <a:t>OPTIONAL PRESENTATION TITLE</a:t>
            </a:r>
          </a:p>
        </p:txBody>
      </p:sp>
      <p:sp>
        <p:nvSpPr>
          <p:cNvPr id="10" name="Text Placeholder 11"/>
          <p:cNvSpPr>
            <a:spLocks noGrp="1"/>
          </p:cNvSpPr>
          <p:nvPr>
            <p:ph type="body" sz="quarter" idx="11" hasCustomPrompt="1"/>
          </p:nvPr>
        </p:nvSpPr>
        <p:spPr>
          <a:xfrm>
            <a:off x="377825" y="3503864"/>
            <a:ext cx="11814175" cy="454033"/>
          </a:xfrm>
          <a:prstGeom prst="rect">
            <a:avLst/>
          </a:prstGeom>
        </p:spPr>
        <p:txBody>
          <a:bodyPr/>
          <a:lstStyle>
            <a:lvl1pPr marL="0" indent="0" algn="ctr">
              <a:buNone/>
              <a:defRPr sz="1400" b="1" i="0" cap="all" baseline="0">
                <a:solidFill>
                  <a:schemeClr val="bg1"/>
                </a:solidFill>
                <a:latin typeface="ITC Franklin Gothic Std Heavy" charset="0"/>
                <a:ea typeface="ITC Franklin Gothic Std Heavy" charset="0"/>
                <a:cs typeface="ITC Franklin Gothic Std Heavy" charset="0"/>
              </a:defRPr>
            </a:lvl1pPr>
          </a:lstStyle>
          <a:p>
            <a:r>
              <a:rPr lang="en-US" b="1" i="0" cap="all">
                <a:uFill>
                  <a:solidFill>
                    <a:srgbClr val="E47100"/>
                  </a:solidFill>
                </a:uFill>
                <a:latin typeface="ITC Franklin Gothic Std Heavy" charset="0"/>
                <a:ea typeface="ITC Franklin Gothic Std Heavy" charset="0"/>
                <a:cs typeface="ITC Franklin Gothic Std Heavy" charset="0"/>
              </a:rPr>
              <a:t> OPTIONAL AUTHOR NAME</a:t>
            </a:r>
          </a:p>
        </p:txBody>
      </p:sp>
    </p:spTree>
    <p:extLst>
      <p:ext uri="{BB962C8B-B14F-4D97-AF65-F5344CB8AC3E}">
        <p14:creationId xmlns:p14="http://schemas.microsoft.com/office/powerpoint/2010/main" val="252055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1: table">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a:xfrm>
            <a:off x="394086" y="6460259"/>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ook Extra Compressed"/>
              </a:defRPr>
            </a:lvl1pPr>
          </a:lstStyle>
          <a:p>
            <a:fld id="{0F418C06-167A-E646-9EF6-18275B625F6B}" type="slidenum">
              <a:rPr lang="en-US" smtClean="0"/>
              <a:pPr/>
              <a:t>‹#›</a:t>
            </a:fld>
            <a:endParaRPr lang="en-US"/>
          </a:p>
        </p:txBody>
      </p:sp>
      <p:sp>
        <p:nvSpPr>
          <p:cNvPr id="12" name="Text Placeholder 7"/>
          <p:cNvSpPr>
            <a:spLocks noGrp="1"/>
          </p:cNvSpPr>
          <p:nvPr>
            <p:ph type="body" sz="quarter" idx="11"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Demi Compressed"/>
              </a:defRPr>
            </a:lvl1pPr>
          </a:lstStyle>
          <a:p>
            <a:pPr lvl="0"/>
            <a:r>
              <a:rPr lang="en-US"/>
              <a:t>TITLE FOR A TABLE HERE</a:t>
            </a:r>
          </a:p>
        </p:txBody>
      </p:sp>
    </p:spTree>
    <p:extLst>
      <p:ext uri="{BB962C8B-B14F-4D97-AF65-F5344CB8AC3E}">
        <p14:creationId xmlns:p14="http://schemas.microsoft.com/office/powerpoint/2010/main" val="353158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D72AD0-A588-1342-BA4A-702D89EBB2E5}"/>
              </a:ext>
            </a:extLst>
          </p:cNvPr>
          <p:cNvSpPr>
            <a:spLocks noGrp="1"/>
          </p:cNvSpPr>
          <p:nvPr>
            <p:ph idx="1"/>
          </p:nvPr>
        </p:nvSpPr>
        <p:spPr>
          <a:xfrm>
            <a:off x="878711" y="1395389"/>
            <a:ext cx="10434577" cy="4422449"/>
          </a:xfrm>
          <a:prstGeom prst="rect">
            <a:avLst/>
          </a:prstGeom>
        </p:spPr>
        <p:txBody>
          <a:bodyPr/>
          <a:lstStyle>
            <a:lvl1pPr marL="349250" indent="-349250">
              <a:tabLst/>
              <a:defRPr sz="3200">
                <a:latin typeface="ITC Franklin Gothic Std Book" panose="020B0504030503020204" pitchFamily="34" charset="0"/>
              </a:defRPr>
            </a:lvl1pPr>
            <a:lvl2pPr marL="803275" indent="-346075">
              <a:buFont typeface="System Font Regular"/>
              <a:buChar char="–"/>
              <a:tabLst/>
              <a:defRPr sz="2800">
                <a:latin typeface="ITC Franklin Gothic Std Book" panose="020B0504030503020204" pitchFamily="34" charset="0"/>
              </a:defRPr>
            </a:lvl2pPr>
            <a:lvl3pPr marL="1211263" indent="-296863">
              <a:buFont typeface="Courier New" panose="02070309020205020404" pitchFamily="49" charset="0"/>
              <a:buChar char="o"/>
              <a:tabLst/>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74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1229943" y="2292813"/>
            <a:ext cx="2875280" cy="295402"/>
          </a:xfrm>
          <a:prstGeom prst="rect">
            <a:avLst/>
          </a:prstGeom>
        </p:spPr>
        <p:txBody>
          <a:bodyPr wrap="square" lIns="0" tIns="0" rIns="0" bIns="0">
            <a:spAutoFit/>
          </a:bodyPr>
          <a:lstStyle>
            <a:lvl1pPr>
              <a:defRPr sz="2133" b="0" i="0">
                <a:solidFill>
                  <a:srgbClr val="FFFF00"/>
                </a:solidFill>
                <a:latin typeface="Calibri"/>
                <a:cs typeface="Calibri"/>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179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70106-4BD8-413A-823A-1B27BE919996}"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3B4F64-59D0-49B9-95FD-DDC026F542AB}" type="slidenum">
              <a:rPr lang="en-US" smtClean="0"/>
              <a:t>‹#›</a:t>
            </a:fld>
            <a:endParaRPr lang="en-US"/>
          </a:p>
        </p:txBody>
      </p:sp>
    </p:spTree>
    <p:extLst>
      <p:ext uri="{BB962C8B-B14F-4D97-AF65-F5344CB8AC3E}">
        <p14:creationId xmlns:p14="http://schemas.microsoft.com/office/powerpoint/2010/main" val="3163770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C70106-4BD8-413A-823A-1B27BE91999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3B4F64-59D0-49B9-95FD-DDC026F542AB}" type="slidenum">
              <a:rPr lang="en-US" smtClean="0"/>
              <a:t>‹#›</a:t>
            </a:fld>
            <a:endParaRPr lang="en-US"/>
          </a:p>
        </p:txBody>
      </p:sp>
    </p:spTree>
    <p:extLst>
      <p:ext uri="{BB962C8B-B14F-4D97-AF65-F5344CB8AC3E}">
        <p14:creationId xmlns:p14="http://schemas.microsoft.com/office/powerpoint/2010/main" val="328797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3185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C70106-4BD8-413A-823A-1B27BE919996}"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3B4F64-59D0-49B9-95FD-DDC026F542AB}" type="slidenum">
              <a:rPr lang="en-US" smtClean="0"/>
              <a:t>‹#›</a:t>
            </a:fld>
            <a:endParaRPr lang="en-US"/>
          </a:p>
        </p:txBody>
      </p:sp>
    </p:spTree>
    <p:extLst>
      <p:ext uri="{BB962C8B-B14F-4D97-AF65-F5344CB8AC3E}">
        <p14:creationId xmlns:p14="http://schemas.microsoft.com/office/powerpoint/2010/main" val="2895252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92" name="Google Shape;92;p21"/>
          <p:cNvSpPr txBox="1">
            <a:spLocks noGrp="1"/>
          </p:cNvSpPr>
          <p:nvPr>
            <p:ph type="title"/>
          </p:nvPr>
        </p:nvSpPr>
        <p:spPr>
          <a:xfrm>
            <a:off x="609600" y="548633"/>
            <a:ext cx="10972800" cy="6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3826064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
        <p:cNvGrpSpPr/>
        <p:nvPr/>
      </p:nvGrpSpPr>
      <p:grpSpPr>
        <a:xfrm>
          <a:off x="0" y="0"/>
          <a:ext cx="0" cy="0"/>
          <a:chOff x="0" y="0"/>
          <a:chExt cx="0" cy="0"/>
        </a:xfrm>
      </p:grpSpPr>
      <p:sp>
        <p:nvSpPr>
          <p:cNvPr id="63" name="Google Shape;63;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64" name="Google Shape;64;p13"/>
          <p:cNvSpPr txBox="1">
            <a:spLocks noGrp="1"/>
          </p:cNvSpPr>
          <p:nvPr>
            <p:ph type="title"/>
          </p:nvPr>
        </p:nvSpPr>
        <p:spPr>
          <a:xfrm>
            <a:off x="609600" y="548633"/>
            <a:ext cx="10972800" cy="6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230608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5"/>
        <p:cNvGrpSpPr/>
        <p:nvPr/>
      </p:nvGrpSpPr>
      <p:grpSpPr>
        <a:xfrm>
          <a:off x="0" y="0"/>
          <a:ext cx="0" cy="0"/>
          <a:chOff x="0" y="0"/>
          <a:chExt cx="0" cy="0"/>
        </a:xfrm>
      </p:grpSpPr>
      <p:sp>
        <p:nvSpPr>
          <p:cNvPr id="66" name="Google Shape;66;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67" name="Google Shape;67;p14"/>
          <p:cNvSpPr txBox="1">
            <a:spLocks noGrp="1"/>
          </p:cNvSpPr>
          <p:nvPr>
            <p:ph type="title"/>
          </p:nvPr>
        </p:nvSpPr>
        <p:spPr>
          <a:xfrm>
            <a:off x="609600" y="548633"/>
            <a:ext cx="10972800" cy="6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332921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1682758"/>
            <a:ext cx="12192000" cy="732883"/>
          </a:xfrm>
          <a:prstGeom prst="rect">
            <a:avLst/>
          </a:prstGeom>
        </p:spPr>
        <p:txBody>
          <a:bodyPr vert="horz"/>
          <a:lstStyle>
            <a:lvl1pPr marL="0" indent="0" algn="ctr">
              <a:buFontTx/>
              <a:buNone/>
              <a:defRPr sz="5400">
                <a:solidFill>
                  <a:schemeClr val="bg1"/>
                </a:solidFill>
                <a:latin typeface="ITC Franklin Gothic Std Demi Compressed"/>
              </a:defRPr>
            </a:lvl1pPr>
          </a:lstStyle>
          <a:p>
            <a:pPr lvl="0"/>
            <a:r>
              <a:rPr lang="en-US"/>
              <a:t>PRESENTATION TITLE</a:t>
            </a:r>
          </a:p>
        </p:txBody>
      </p:sp>
      <p:sp>
        <p:nvSpPr>
          <p:cNvPr id="10" name="Text Placeholder 9"/>
          <p:cNvSpPr>
            <a:spLocks noGrp="1"/>
          </p:cNvSpPr>
          <p:nvPr>
            <p:ph type="body" sz="quarter" idx="11" hasCustomPrompt="1"/>
          </p:nvPr>
        </p:nvSpPr>
        <p:spPr>
          <a:xfrm>
            <a:off x="11289" y="2415639"/>
            <a:ext cx="12192000" cy="773112"/>
          </a:xfrm>
          <a:prstGeom prst="rect">
            <a:avLst/>
          </a:prstGeom>
        </p:spPr>
        <p:txBody>
          <a:bodyPr vert="horz"/>
          <a:lstStyle>
            <a:lvl1pPr marL="0" indent="0" algn="ctr">
              <a:buFontTx/>
              <a:buNone/>
              <a:defRPr sz="4400" baseline="0">
                <a:solidFill>
                  <a:schemeClr val="bg1"/>
                </a:solidFill>
                <a:latin typeface="ITC Franklin Gothic Std Demi Extra Compressed"/>
              </a:defRPr>
            </a:lvl1pPr>
          </a:lstStyle>
          <a:p>
            <a:pPr lvl="0"/>
            <a:r>
              <a:rPr lang="en-US"/>
              <a:t>Subtitle Here</a:t>
            </a:r>
          </a:p>
        </p:txBody>
      </p:sp>
      <p:sp>
        <p:nvSpPr>
          <p:cNvPr id="14" name="Text Placeholder 13"/>
          <p:cNvSpPr>
            <a:spLocks noGrp="1"/>
          </p:cNvSpPr>
          <p:nvPr>
            <p:ph type="body" sz="quarter" idx="12" hasCustomPrompt="1"/>
          </p:nvPr>
        </p:nvSpPr>
        <p:spPr>
          <a:xfrm>
            <a:off x="12094" y="3644106"/>
            <a:ext cx="12192000" cy="419581"/>
          </a:xfrm>
          <a:prstGeom prst="rect">
            <a:avLst/>
          </a:prstGeom>
        </p:spPr>
        <p:txBody>
          <a:bodyPr vert="horz"/>
          <a:lstStyle>
            <a:lvl1pPr marL="0" indent="0" algn="ctr">
              <a:buFontTx/>
              <a:buNone/>
              <a:defRPr sz="2800" baseline="0">
                <a:solidFill>
                  <a:schemeClr val="bg1"/>
                </a:solidFill>
                <a:latin typeface="ITC Franklin Gothic Std Book Compressed"/>
              </a:defRPr>
            </a:lvl1pPr>
          </a:lstStyle>
          <a:p>
            <a:pPr lvl="0"/>
            <a:r>
              <a:rPr lang="en-US"/>
              <a:t>OPTIONAL AUTHOR NAME</a:t>
            </a:r>
          </a:p>
        </p:txBody>
      </p:sp>
      <p:sp>
        <p:nvSpPr>
          <p:cNvPr id="16" name="Text Placeholder 15"/>
          <p:cNvSpPr>
            <a:spLocks noGrp="1"/>
          </p:cNvSpPr>
          <p:nvPr>
            <p:ph type="body" sz="quarter" idx="13" hasCustomPrompt="1"/>
          </p:nvPr>
        </p:nvSpPr>
        <p:spPr>
          <a:xfrm>
            <a:off x="0" y="4063687"/>
            <a:ext cx="12192000" cy="346075"/>
          </a:xfrm>
          <a:prstGeom prst="rect">
            <a:avLst/>
          </a:prstGeom>
        </p:spPr>
        <p:txBody>
          <a:bodyPr vert="horz"/>
          <a:lstStyle>
            <a:lvl1pPr marL="0" indent="0" algn="ctr">
              <a:buFontTx/>
              <a:buNone/>
              <a:defRPr sz="1600" b="0" i="1" baseline="0">
                <a:solidFill>
                  <a:schemeClr val="bg1"/>
                </a:solidFill>
                <a:latin typeface="ITC Franklin Gothic Std Book"/>
              </a:defRPr>
            </a:lvl1pPr>
          </a:lstStyle>
          <a:p>
            <a:pPr lvl="0"/>
            <a:r>
              <a:rPr lang="en-US"/>
              <a:t>August 27th, 2016</a:t>
            </a:r>
          </a:p>
        </p:txBody>
      </p:sp>
    </p:spTree>
    <p:extLst>
      <p:ext uri="{BB962C8B-B14F-4D97-AF65-F5344CB8AC3E}">
        <p14:creationId xmlns:p14="http://schemas.microsoft.com/office/powerpoint/2010/main" val="664391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67" y="3429200"/>
            <a:ext cx="12192000" cy="342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title"/>
          </p:nvPr>
        </p:nvSpPr>
        <p:spPr>
          <a:xfrm>
            <a:off x="415600" y="1086400"/>
            <a:ext cx="11428400" cy="12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51537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27AD-D470-4C86-94CA-44BFFE6702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08F00-08E3-4FF9-9216-F4884D47F6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29047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70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49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3037"/>
            <a:ext cx="5384800" cy="4525963"/>
          </a:xfrm>
        </p:spPr>
        <p:txBody>
          <a:bodyPr/>
          <a:lstStyle>
            <a:lvl1pPr>
              <a:defRPr sz="3200">
                <a:latin typeface="ITC Franklin Gothic Std Book" panose="020B0504030503020204" pitchFamily="34" charset="0"/>
                <a:cs typeface="ITC Franklin Gothic Std Book" panose="020B0504030503020204" pitchFamily="34" charset="0"/>
              </a:defRPr>
            </a:lvl1pPr>
            <a:lvl2pPr>
              <a:defRPr sz="2800">
                <a:latin typeface="ITC Franklin Gothic Std Book" panose="020B0504030503020204" pitchFamily="34" charset="0"/>
                <a:cs typeface="ITC Franklin Gothic Std Book" panose="020B0504030503020204" pitchFamily="34" charset="0"/>
              </a:defRPr>
            </a:lvl2pPr>
            <a:lvl3pPr>
              <a:defRPr sz="2400">
                <a:latin typeface="ITC Franklin Gothic Std Book" panose="020B0504030503020204" pitchFamily="34" charset="0"/>
                <a:cs typeface="ITC Franklin Gothic Std Book" panose="020B0504030503020204" pitchFamily="34" charset="0"/>
              </a:defRPr>
            </a:lvl3pPr>
            <a:lvl4pPr>
              <a:defRPr sz="2000">
                <a:latin typeface="ITC Franklin Gothic Std Book" panose="020B0504030503020204" pitchFamily="34" charset="0"/>
                <a:cs typeface="ITC Franklin Gothic Std Book" panose="020B0504030503020204" pitchFamily="34" charset="0"/>
              </a:defRPr>
            </a:lvl4pPr>
            <a:lvl5pPr>
              <a:defRPr sz="2000">
                <a:latin typeface="ITC Franklin Gothic Std Book" panose="020B0504030503020204" pitchFamily="34" charset="0"/>
                <a:cs typeface="ITC Franklin Gothic Std Book" panose="020B05040305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8722480-E2DF-D84C-AFD3-6FEAD59F60B7}"/>
              </a:ext>
            </a:extLst>
          </p:cNvPr>
          <p:cNvSpPr>
            <a:spLocks noGrp="1"/>
          </p:cNvSpPr>
          <p:nvPr>
            <p:ph type="title"/>
          </p:nvPr>
        </p:nvSpPr>
        <p:spPr>
          <a:xfrm>
            <a:off x="598026" y="252389"/>
            <a:ext cx="10972800" cy="1143000"/>
          </a:xfrm>
        </p:spPr>
        <p:txBody>
          <a:bodyPr/>
          <a:lstStyle>
            <a:lvl1pPr algn="ctr">
              <a:defRPr sz="4400" b="1" i="0">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Tree>
    <p:extLst>
      <p:ext uri="{BB962C8B-B14F-4D97-AF65-F5344CB8AC3E}">
        <p14:creationId xmlns:p14="http://schemas.microsoft.com/office/powerpoint/2010/main" val="4033498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0DFBEA-7B27-3749-950B-7DE4151A4BFF}"/>
              </a:ext>
            </a:extLst>
          </p:cNvPr>
          <p:cNvSpPr>
            <a:spLocks noGrp="1"/>
          </p:cNvSpPr>
          <p:nvPr>
            <p:ph type="title"/>
          </p:nvPr>
        </p:nvSpPr>
        <p:spPr>
          <a:xfrm>
            <a:off x="598026" y="252389"/>
            <a:ext cx="10972800" cy="1143000"/>
          </a:xfrm>
        </p:spPr>
        <p:txBody>
          <a:bodyPr/>
          <a:lstStyle>
            <a:lvl1pPr algn="ctr">
              <a:lnSpc>
                <a:spcPct val="80000"/>
              </a:lnSpc>
              <a:defRPr sz="4400" b="1" i="0">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Tree>
    <p:extLst>
      <p:ext uri="{BB962C8B-B14F-4D97-AF65-F5344CB8AC3E}">
        <p14:creationId xmlns:p14="http://schemas.microsoft.com/office/powerpoint/2010/main" val="292907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1: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77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1: shor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44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D72AD0-A588-1342-BA4A-702D89EBB2E5}"/>
              </a:ext>
            </a:extLst>
          </p:cNvPr>
          <p:cNvSpPr>
            <a:spLocks noGrp="1"/>
          </p:cNvSpPr>
          <p:nvPr>
            <p:ph idx="1"/>
          </p:nvPr>
        </p:nvSpPr>
        <p:spPr>
          <a:xfrm>
            <a:off x="878711" y="1395389"/>
            <a:ext cx="10434577" cy="4422449"/>
          </a:xfrm>
          <a:prstGeom prst="rect">
            <a:avLst/>
          </a:prstGeom>
        </p:spPr>
        <p:txBody>
          <a:bodyPr/>
          <a:lstStyle>
            <a:lvl1pPr marL="349250" indent="-349250">
              <a:tabLst/>
              <a:defRPr sz="3200">
                <a:latin typeface="ITC Franklin Gothic Std Book" panose="020B0504030503020204" pitchFamily="34" charset="0"/>
              </a:defRPr>
            </a:lvl1pPr>
            <a:lvl2pPr marL="803275" indent="-346075">
              <a:buFont typeface="System Font Regular"/>
              <a:buChar char="–"/>
              <a:tabLst/>
              <a:defRPr sz="2800">
                <a:latin typeface="ITC Franklin Gothic Std Book" panose="020B0504030503020204" pitchFamily="34" charset="0"/>
              </a:defRPr>
            </a:lvl2pPr>
            <a:lvl3pPr marL="1211263" indent="-296863">
              <a:buFont typeface="Courier New" panose="02070309020205020404" pitchFamily="49" charset="0"/>
              <a:buChar char="o"/>
              <a:tabLst/>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11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77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1: long tex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a:t>LONG PARAGRAPH TEMPLATE TITLE</a:t>
            </a:r>
          </a:p>
        </p:txBody>
      </p:sp>
      <p:sp>
        <p:nvSpPr>
          <p:cNvPr id="10" name="Text Placeholder 9"/>
          <p:cNvSpPr>
            <a:spLocks noGrp="1"/>
          </p:cNvSpPr>
          <p:nvPr>
            <p:ph type="body" sz="quarter" idx="14" hasCustomPrompt="1"/>
          </p:nvPr>
        </p:nvSpPr>
        <p:spPr>
          <a:xfrm>
            <a:off x="645587"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a:t>
            </a:r>
          </a:p>
        </p:txBody>
      </p:sp>
      <p:sp>
        <p:nvSpPr>
          <p:cNvPr id="11" name="Text Placeholder 9"/>
          <p:cNvSpPr>
            <a:spLocks noGrp="1"/>
          </p:cNvSpPr>
          <p:nvPr>
            <p:ph type="body" sz="quarter" idx="15" hasCustomPrompt="1"/>
          </p:nvPr>
        </p:nvSpPr>
        <p:spPr>
          <a:xfrm>
            <a:off x="6284387"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puri</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et,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et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t>
            </a:r>
            <a:r>
              <a:rPr lang="en-US"/>
              <a:t> at </a:t>
            </a:r>
            <a:r>
              <a:rPr lang="en-US" err="1"/>
              <a:t>commodo</a:t>
            </a:r>
            <a:r>
              <a:rPr lang="en-US"/>
              <a:t> sit </a:t>
            </a:r>
            <a:r>
              <a:rPr lang="en-US" err="1"/>
              <a:t>amet</a:t>
            </a:r>
            <a:r>
              <a:rPr lang="en-US"/>
              <a:t>, semper </a:t>
            </a:r>
            <a:r>
              <a:rPr lang="en-US" err="1"/>
              <a:t>sed</a:t>
            </a:r>
            <a:r>
              <a:rPr lang="en-US"/>
              <a:t> </a:t>
            </a:r>
            <a:r>
              <a:rPr lang="en-US" err="1"/>
              <a:t>erat</a:t>
            </a:r>
            <a:r>
              <a:rPr lang="en-US"/>
              <a:t>. </a:t>
            </a:r>
            <a:r>
              <a:rPr lang="en-US" err="1"/>
              <a:t>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a:t>
            </a:r>
          </a:p>
        </p:txBody>
      </p:sp>
      <p:sp>
        <p:nvSpPr>
          <p:cNvPr id="13" name="Slide Number Placeholder 5"/>
          <p:cNvSpPr>
            <a:spLocks noGrp="1"/>
          </p:cNvSpPr>
          <p:nvPr>
            <p:ph type="sldNum" sz="quarter" idx="4"/>
          </p:nvPr>
        </p:nvSpPr>
        <p:spPr>
          <a:xfrm>
            <a:off x="394086" y="6460259"/>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ook Extra Compressed"/>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181841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mall Placehol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712022" y="839450"/>
            <a:ext cx="8767956" cy="4377128"/>
          </a:xfrm>
          <a:prstGeom prst="rect">
            <a:avLst/>
          </a:prstGeom>
        </p:spPr>
        <p:txBody>
          <a:bodyPr/>
          <a:lstStyle/>
          <a:p>
            <a:r>
              <a:rPr lang="en-US"/>
              <a:t>Drag image here</a:t>
            </a:r>
          </a:p>
        </p:txBody>
      </p:sp>
      <p:sp>
        <p:nvSpPr>
          <p:cNvPr id="11" name="Text Placeholder 9"/>
          <p:cNvSpPr>
            <a:spLocks noGrp="1"/>
          </p:cNvSpPr>
          <p:nvPr>
            <p:ph type="body" sz="quarter" idx="11" hasCustomPrompt="1"/>
          </p:nvPr>
        </p:nvSpPr>
        <p:spPr>
          <a:xfrm>
            <a:off x="1603294" y="5627125"/>
            <a:ext cx="2682240" cy="2334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1" i="0" cap="all" baseline="0">
                <a:solidFill>
                  <a:srgbClr val="222C4B"/>
                </a:solidFill>
                <a:latin typeface="ITC Franklin Gothic Std Heavy" charset="0"/>
                <a:ea typeface="ITC Franklin Gothic Std Heavy" charset="0"/>
                <a:cs typeface="ITC Franklin Gothic Std Heavy" charset="0"/>
              </a:defRPr>
            </a:lvl1pPr>
            <a:lvl2pPr marL="457200" indent="0" algn="ctr">
              <a:buNone/>
              <a:defRPr sz="3000" b="1" i="0" cap="all" baseline="0">
                <a:solidFill>
                  <a:srgbClr val="222C4B"/>
                </a:solidFill>
                <a:latin typeface="ITC Franklin Gothic Std Heavy" charset="0"/>
                <a:ea typeface="ITC Franklin Gothic Std Heavy" charset="0"/>
                <a:cs typeface="ITC Franklin Gothic Std Heavy" charset="0"/>
              </a:defRPr>
            </a:lvl2pPr>
            <a:lvl3pPr marL="914400" indent="0" algn="ctr">
              <a:buNone/>
              <a:defRPr sz="3000" b="1" i="0" cap="all" baseline="0">
                <a:solidFill>
                  <a:srgbClr val="222C4B"/>
                </a:solidFill>
                <a:latin typeface="ITC Franklin Gothic Std Heavy" charset="0"/>
                <a:ea typeface="ITC Franklin Gothic Std Heavy" charset="0"/>
                <a:cs typeface="ITC Franklin Gothic Std Heavy" charset="0"/>
              </a:defRPr>
            </a:lvl3pPr>
            <a:lvl4pPr marL="1371600" indent="0" algn="ctr">
              <a:buNone/>
              <a:defRPr sz="3000" b="1" i="0" cap="all" baseline="0">
                <a:solidFill>
                  <a:srgbClr val="222C4B"/>
                </a:solidFill>
                <a:latin typeface="ITC Franklin Gothic Std Heavy" charset="0"/>
                <a:ea typeface="ITC Franklin Gothic Std Heavy" charset="0"/>
                <a:cs typeface="ITC Franklin Gothic Std Heavy" charset="0"/>
              </a:defRPr>
            </a:lvl4pPr>
            <a:lvl5pPr marL="1828800" indent="0" algn="ctr">
              <a:buNone/>
              <a:defRPr sz="3000" b="1" i="0" cap="all" baseline="0">
                <a:solidFill>
                  <a:srgbClr val="222C4B"/>
                </a:solidFill>
                <a:latin typeface="ITC Franklin Gothic Std Heavy" charset="0"/>
                <a:ea typeface="ITC Franklin Gothic Std Heavy" charset="0"/>
                <a:cs typeface="ITC Franklin Gothic Std Heavy" charset="0"/>
              </a:defRPr>
            </a:lvl5pPr>
          </a:lstStyle>
          <a:p>
            <a:pPr lvl="0"/>
            <a:r>
              <a:rPr lang="en-US"/>
              <a:t>Title for image</a:t>
            </a:r>
          </a:p>
          <a:p>
            <a:pPr lvl="0"/>
            <a:endParaRPr lang="en-US"/>
          </a:p>
        </p:txBody>
      </p:sp>
      <p:sp>
        <p:nvSpPr>
          <p:cNvPr id="12" name="Text Placeholder 9"/>
          <p:cNvSpPr>
            <a:spLocks noGrp="1"/>
          </p:cNvSpPr>
          <p:nvPr>
            <p:ph type="body" sz="quarter" idx="12" hasCustomPrompt="1"/>
          </p:nvPr>
        </p:nvSpPr>
        <p:spPr>
          <a:xfrm>
            <a:off x="1603294" y="5899510"/>
            <a:ext cx="8876684" cy="5256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b="0" i="0" cap="none" baseline="0">
                <a:solidFill>
                  <a:srgbClr val="222C4B"/>
                </a:solidFill>
                <a:latin typeface="ITC Franklin Gothic Std Book" charset="0"/>
                <a:ea typeface="ITC Franklin Gothic Std Book" charset="0"/>
                <a:cs typeface="ITC Franklin Gothic Std Book" charset="0"/>
              </a:defRPr>
            </a:lvl1pPr>
            <a:lvl2pPr marL="457200" indent="0" algn="ctr">
              <a:buNone/>
              <a:defRPr sz="3000" b="1" i="0" cap="all" baseline="0">
                <a:solidFill>
                  <a:srgbClr val="222C4B"/>
                </a:solidFill>
                <a:latin typeface="ITC Franklin Gothic Std Heavy" charset="0"/>
                <a:ea typeface="ITC Franklin Gothic Std Heavy" charset="0"/>
                <a:cs typeface="ITC Franklin Gothic Std Heavy" charset="0"/>
              </a:defRPr>
            </a:lvl2pPr>
            <a:lvl3pPr marL="914400" indent="0" algn="ctr">
              <a:buNone/>
              <a:defRPr sz="3000" b="1" i="0" cap="all" baseline="0">
                <a:solidFill>
                  <a:srgbClr val="222C4B"/>
                </a:solidFill>
                <a:latin typeface="ITC Franklin Gothic Std Heavy" charset="0"/>
                <a:ea typeface="ITC Franklin Gothic Std Heavy" charset="0"/>
                <a:cs typeface="ITC Franklin Gothic Std Heavy" charset="0"/>
              </a:defRPr>
            </a:lvl3pPr>
            <a:lvl4pPr marL="1371600" indent="0" algn="ctr">
              <a:buNone/>
              <a:defRPr sz="3000" b="1" i="0" cap="all" baseline="0">
                <a:solidFill>
                  <a:srgbClr val="222C4B"/>
                </a:solidFill>
                <a:latin typeface="ITC Franklin Gothic Std Heavy" charset="0"/>
                <a:ea typeface="ITC Franklin Gothic Std Heavy" charset="0"/>
                <a:cs typeface="ITC Franklin Gothic Std Heavy" charset="0"/>
              </a:defRPr>
            </a:lvl4pPr>
            <a:lvl5pPr marL="1828800" indent="0" algn="ctr">
              <a:buNone/>
              <a:defRPr sz="3000" b="1" i="0" cap="all" baseline="0">
                <a:solidFill>
                  <a:srgbClr val="222C4B"/>
                </a:solidFill>
                <a:latin typeface="ITC Franklin Gothic Std Heavy" charset="0"/>
                <a:ea typeface="ITC Franklin Gothic Std Heavy" charset="0"/>
                <a:cs typeface="ITC Franklin Gothic Std Heavy" charset="0"/>
              </a:defRPr>
            </a:lvl5pPr>
          </a:lstStyle>
          <a:p>
            <a:pPr lvl="0"/>
            <a:r>
              <a:rPr lang="en-US"/>
              <a:t>Subtitle and Description for Image </a:t>
            </a:r>
          </a:p>
        </p:txBody>
      </p:sp>
    </p:spTree>
    <p:extLst>
      <p:ext uri="{BB962C8B-B14F-4D97-AF65-F5344CB8AC3E}">
        <p14:creationId xmlns:p14="http://schemas.microsoft.com/office/powerpoint/2010/main" val="403840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365760" y="3130917"/>
            <a:ext cx="11814175" cy="731838"/>
          </a:xfrm>
          <a:prstGeom prst="rect">
            <a:avLst/>
          </a:prstGeom>
        </p:spPr>
        <p:txBody>
          <a:bodyPr/>
          <a:lstStyle>
            <a:lvl1pPr marL="0" indent="0" algn="ctr">
              <a:buNone/>
              <a:defRPr sz="3600" b="1" i="0" u="heavy" baseline="0">
                <a:solidFill>
                  <a:srgbClr val="222C4B"/>
                </a:solidFill>
                <a:uFill>
                  <a:solidFill>
                    <a:srgbClr val="E47100"/>
                  </a:solidFill>
                </a:uFill>
                <a:latin typeface="ITC Franklin Gothic Std Heavy" charset="0"/>
                <a:ea typeface="ITC Franklin Gothic Std Heavy" charset="0"/>
                <a:cs typeface="ITC Franklin Gothic Std Heavy" charset="0"/>
              </a:defRPr>
            </a:lvl1pPr>
            <a:lvl2pPr marL="457200" indent="0" algn="ctr">
              <a:buNone/>
              <a:defRPr b="1" i="0">
                <a:solidFill>
                  <a:srgbClr val="222C4B"/>
                </a:solidFill>
                <a:latin typeface="ITC Franklin Gothic Std Heavy" charset="0"/>
                <a:ea typeface="ITC Franklin Gothic Std Heavy" charset="0"/>
                <a:cs typeface="ITC Franklin Gothic Std Heavy" charset="0"/>
              </a:defRPr>
            </a:lvl2pPr>
            <a:lvl3pPr marL="914400" indent="0" algn="ctr">
              <a:buNone/>
              <a:defRPr b="1" i="0">
                <a:solidFill>
                  <a:srgbClr val="222C4B"/>
                </a:solidFill>
                <a:latin typeface="ITC Franklin Gothic Std Heavy" charset="0"/>
                <a:ea typeface="ITC Franklin Gothic Std Heavy" charset="0"/>
                <a:cs typeface="ITC Franklin Gothic Std Heavy" charset="0"/>
              </a:defRPr>
            </a:lvl3pPr>
            <a:lvl4pPr marL="1371600" indent="0" algn="ctr">
              <a:buNone/>
              <a:defRPr b="1" i="0">
                <a:solidFill>
                  <a:srgbClr val="222C4B"/>
                </a:solidFill>
                <a:latin typeface="ITC Franklin Gothic Std Heavy" charset="0"/>
                <a:ea typeface="ITC Franklin Gothic Std Heavy" charset="0"/>
                <a:cs typeface="ITC Franklin Gothic Std Heavy" charset="0"/>
              </a:defRPr>
            </a:lvl4pPr>
            <a:lvl5pPr marL="1828800" indent="0" algn="ctr">
              <a:buNone/>
              <a:defRPr b="1" i="0">
                <a:solidFill>
                  <a:srgbClr val="222C4B"/>
                </a:solidFill>
                <a:latin typeface="ITC Franklin Gothic Std Heavy" charset="0"/>
                <a:ea typeface="ITC Franklin Gothic Std Heavy" charset="0"/>
                <a:cs typeface="ITC Franklin Gothic Std Heavy" charset="0"/>
              </a:defRPr>
            </a:lvl5pPr>
          </a:lstStyle>
          <a:p>
            <a:pPr lvl="0"/>
            <a:r>
              <a:rPr lang="en-US"/>
              <a:t>TITLE HERE</a:t>
            </a:r>
          </a:p>
        </p:txBody>
      </p:sp>
    </p:spTree>
    <p:extLst>
      <p:ext uri="{BB962C8B-B14F-4D97-AF65-F5344CB8AC3E}">
        <p14:creationId xmlns:p14="http://schemas.microsoft.com/office/powerpoint/2010/main" val="365235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026" y="357896"/>
            <a:ext cx="10972800" cy="1143000"/>
          </a:xfrm>
        </p:spPr>
        <p:txBody>
          <a:bodyPr/>
          <a:lstStyle>
            <a:lvl1pPr algn="ctr">
              <a:defRPr sz="4400" b="1" i="0">
                <a:solidFill>
                  <a:srgbClr val="E46C0A"/>
                </a:solidFill>
                <a:latin typeface="ITC Franklin Gothic Std Book" panose="020B0504030503020204" pitchFamily="34" charset="0"/>
                <a:cs typeface="ITC Franklin Gothic Std Book" panose="020B05040305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D51B8-A8ED-6B4F-B578-59A3265156BE}"/>
              </a:ext>
            </a:extLst>
          </p:cNvPr>
          <p:cNvSpPr>
            <a:spLocks noGrp="1"/>
          </p:cNvSpPr>
          <p:nvPr>
            <p:ph idx="1"/>
          </p:nvPr>
        </p:nvSpPr>
        <p:spPr>
          <a:xfrm>
            <a:off x="878711" y="1395389"/>
            <a:ext cx="10434577" cy="4422449"/>
          </a:xfrm>
          <a:prstGeom prst="rect">
            <a:avLst/>
          </a:prstGeom>
        </p:spPr>
        <p:txBody>
          <a:bodyPr/>
          <a:lstStyle>
            <a:lvl1pPr marL="349250" indent="-349250">
              <a:tabLst/>
              <a:defRPr sz="3200">
                <a:latin typeface="ITC Franklin Gothic Std Book" panose="020B0504030503020204" pitchFamily="34" charset="0"/>
              </a:defRPr>
            </a:lvl1pPr>
            <a:lvl2pPr marL="803275" indent="-346075">
              <a:buFont typeface="System Font Regular"/>
              <a:buChar char="–"/>
              <a:tabLst/>
              <a:defRPr sz="2800">
                <a:latin typeface="ITC Franklin Gothic Std Book" panose="020B0504030503020204" pitchFamily="34" charset="0"/>
              </a:defRPr>
            </a:lvl2pPr>
            <a:lvl3pPr marL="1211263" indent="-296863">
              <a:buFont typeface="Courier New" panose="02070309020205020404" pitchFamily="49" charset="0"/>
              <a:buChar char="o"/>
              <a:tabLst/>
              <a:defRPr sz="2400">
                <a:latin typeface="ITC Franklin Gothic Std Book" panose="020B0504030503020204" pitchFamily="34" charset="0"/>
              </a:defRPr>
            </a:lvl3pPr>
            <a:lvl4pPr>
              <a:defRPr sz="2000">
                <a:latin typeface="ITC Franklin Gothic Std Book" panose="020B0504030503020204" pitchFamily="34" charset="0"/>
              </a:defRPr>
            </a:lvl4pPr>
            <a:lvl5pPr>
              <a:defRPr sz="2000">
                <a:latin typeface="ITC Franklin Gothic Std Book" panose="020B050403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889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3: short tex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0F418C06-167A-E646-9EF6-18275B625F6B}" type="slidenum">
              <a:rPr lang="en-US" smtClean="0"/>
              <a:pPr/>
              <a:t>‹#›</a:t>
            </a:fld>
            <a:endParaRPr lang="en-US"/>
          </a:p>
        </p:txBody>
      </p:sp>
      <p:sp>
        <p:nvSpPr>
          <p:cNvPr id="9" name="Text Placeholder 7"/>
          <p:cNvSpPr>
            <a:spLocks noGrp="1"/>
          </p:cNvSpPr>
          <p:nvPr>
            <p:ph type="body" sz="quarter" idx="13" hasCustomPrompt="1"/>
          </p:nvPr>
        </p:nvSpPr>
        <p:spPr>
          <a:xfrm>
            <a:off x="0" y="12363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a:t>SHORT PARAGRAPH TEMPLATE TITLE</a:t>
            </a:r>
          </a:p>
        </p:txBody>
      </p:sp>
      <p:sp>
        <p:nvSpPr>
          <p:cNvPr id="10" name="Text Placeholder 10"/>
          <p:cNvSpPr>
            <a:spLocks noGrp="1"/>
          </p:cNvSpPr>
          <p:nvPr>
            <p:ph type="body" sz="quarter" idx="14" hasCustomPrompt="1"/>
          </p:nvPr>
        </p:nvSpPr>
        <p:spPr>
          <a:xfrm>
            <a:off x="1930401" y="2298701"/>
            <a:ext cx="8263467" cy="2273300"/>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 </a:t>
            </a:r>
            <a:r>
              <a:rPr lang="en-US" err="1"/>
              <a:t>odio</a:t>
            </a:r>
            <a:r>
              <a:rPr lang="en-US"/>
              <a:t> non ant. Lore </a:t>
            </a:r>
            <a:r>
              <a:rPr lang="en-US" err="1"/>
              <a:t>ipsum</a:t>
            </a:r>
            <a:r>
              <a:rPr lang="en-US"/>
              <a:t> </a:t>
            </a:r>
            <a:r>
              <a:rPr lang="en-US" err="1"/>
              <a:t>lunpt</a:t>
            </a:r>
            <a:r>
              <a:rPr lang="en-US"/>
              <a:t> and </a:t>
            </a:r>
            <a:r>
              <a:rPr lang="en-US" err="1"/>
              <a:t>ishlam</a:t>
            </a:r>
            <a:r>
              <a:rPr lang="en-US"/>
              <a:t>. </a:t>
            </a:r>
            <a:r>
              <a:rPr lang="en-US" err="1"/>
              <a:t>Nunc</a:t>
            </a:r>
            <a:r>
              <a:rPr lang="en-US"/>
              <a:t> vitae </a:t>
            </a:r>
            <a:r>
              <a:rPr lang="en-US" err="1"/>
              <a:t>neque</a:t>
            </a:r>
            <a:r>
              <a:rPr lang="en-US"/>
              <a:t> </a:t>
            </a:r>
            <a:r>
              <a:rPr lang="en-US" err="1"/>
              <a:t>etus</a:t>
            </a:r>
            <a:r>
              <a:rPr lang="en-US"/>
              <a:t>.</a:t>
            </a:r>
          </a:p>
        </p:txBody>
      </p:sp>
    </p:spTree>
    <p:extLst>
      <p:ext uri="{BB962C8B-B14F-4D97-AF65-F5344CB8AC3E}">
        <p14:creationId xmlns:p14="http://schemas.microsoft.com/office/powerpoint/2010/main" val="88060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1: long tex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a:t>LONG PARAGRAPH TEMPLATE TITLE</a:t>
            </a:r>
          </a:p>
        </p:txBody>
      </p:sp>
      <p:sp>
        <p:nvSpPr>
          <p:cNvPr id="10" name="Text Placeholder 9"/>
          <p:cNvSpPr>
            <a:spLocks noGrp="1"/>
          </p:cNvSpPr>
          <p:nvPr>
            <p:ph type="body" sz="quarter" idx="14" hasCustomPrompt="1"/>
          </p:nvPr>
        </p:nvSpPr>
        <p:spPr>
          <a:xfrm>
            <a:off x="645587"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purus</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a:t>
            </a:r>
            <a:r>
              <a:rPr lang="en-US" err="1"/>
              <a:t>etus</a:t>
            </a:r>
            <a:r>
              <a:rPr lang="en-US"/>
              <a: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Quisquety</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ornare</a:t>
            </a:r>
            <a:r>
              <a:rPr lang="en-US"/>
              <a:t> at </a:t>
            </a:r>
            <a:r>
              <a:rPr lang="en-US" err="1"/>
              <a:t>commodo</a:t>
            </a:r>
            <a:r>
              <a:rPr lang="en-US"/>
              <a:t> sit </a:t>
            </a:r>
            <a:r>
              <a:rPr lang="en-US" err="1"/>
              <a:t>amet</a:t>
            </a:r>
            <a:r>
              <a:rPr lang="en-US"/>
              <a:t>, un semper </a:t>
            </a:r>
            <a:r>
              <a:rPr lang="en-US" err="1"/>
              <a:t>sed</a:t>
            </a:r>
            <a:r>
              <a:rPr lang="en-US"/>
              <a:t> </a:t>
            </a:r>
            <a:r>
              <a:rPr lang="en-US" err="1"/>
              <a:t>erat</a:t>
            </a:r>
            <a:r>
              <a:rPr lang="en-US"/>
              <a:t>. </a:t>
            </a:r>
            <a:r>
              <a:rPr lang="en-US" err="1"/>
              <a:t>Suspendisse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 </a:t>
            </a:r>
            <a:r>
              <a:rPr lang="en-US" err="1"/>
              <a:t>sapien</a:t>
            </a:r>
            <a:r>
              <a:rPr lang="en-US"/>
              <a:t>.</a:t>
            </a:r>
          </a:p>
        </p:txBody>
      </p:sp>
      <p:sp>
        <p:nvSpPr>
          <p:cNvPr id="11" name="Text Placeholder 9"/>
          <p:cNvSpPr>
            <a:spLocks noGrp="1"/>
          </p:cNvSpPr>
          <p:nvPr>
            <p:ph type="body" sz="quarter" idx="15" hasCustomPrompt="1"/>
          </p:nvPr>
        </p:nvSpPr>
        <p:spPr>
          <a:xfrm>
            <a:off x="6284387"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err="1"/>
              <a:t>suspendisse</a:t>
            </a:r>
            <a:r>
              <a:rPr lang="en-US"/>
              <a:t> </a:t>
            </a:r>
            <a:r>
              <a:rPr lang="en-US" err="1"/>
              <a:t>potenti</a:t>
            </a:r>
            <a:r>
              <a:rPr lang="en-US"/>
              <a:t>. </a:t>
            </a:r>
            <a:r>
              <a:rPr lang="en-US" err="1"/>
              <a:t>Nunc</a:t>
            </a:r>
            <a:r>
              <a:rPr lang="en-US"/>
              <a:t> vitae </a:t>
            </a:r>
            <a:r>
              <a:rPr lang="en-US" err="1"/>
              <a:t>neque</a:t>
            </a:r>
            <a:r>
              <a:rPr lang="en-US"/>
              <a:t> et </a:t>
            </a:r>
            <a:r>
              <a:rPr lang="en-US" err="1"/>
              <a:t>puri</a:t>
            </a:r>
            <a:r>
              <a:rPr lang="en-US"/>
              <a:t> </a:t>
            </a:r>
            <a:r>
              <a:rPr lang="en-US" err="1"/>
              <a:t>tincidunt</a:t>
            </a:r>
            <a:r>
              <a:rPr lang="en-US"/>
              <a:t> </a:t>
            </a:r>
            <a:r>
              <a:rPr lang="en-US" err="1"/>
              <a:t>bibendum</a:t>
            </a:r>
            <a:r>
              <a:rPr lang="en-US"/>
              <a:t> vitae </a:t>
            </a:r>
            <a:r>
              <a:rPr lang="en-US" err="1"/>
              <a:t>sollicitudin</a:t>
            </a:r>
            <a:r>
              <a:rPr lang="en-US"/>
              <a:t> </a:t>
            </a:r>
            <a:r>
              <a:rPr lang="en-US" err="1"/>
              <a:t>urna</a:t>
            </a:r>
            <a:r>
              <a:rPr lang="en-US"/>
              <a:t>. </a:t>
            </a:r>
            <a:r>
              <a:rPr lang="en-US" err="1"/>
              <a:t>Cras</a:t>
            </a:r>
            <a:r>
              <a:rPr lang="en-US"/>
              <a:t> </a:t>
            </a:r>
            <a:r>
              <a:rPr lang="en-US" err="1"/>
              <a:t>eros</a:t>
            </a:r>
            <a:r>
              <a:rPr lang="en-US"/>
              <a:t> dolor, </a:t>
            </a:r>
            <a:r>
              <a:rPr lang="en-US" err="1"/>
              <a:t>finibus</a:t>
            </a:r>
            <a:r>
              <a:rPr lang="en-US"/>
              <a:t> in </a:t>
            </a:r>
            <a:r>
              <a:rPr lang="en-US" err="1"/>
              <a:t>risus</a:t>
            </a:r>
            <a:r>
              <a:rPr lang="en-US"/>
              <a:t> et, </a:t>
            </a:r>
            <a:r>
              <a:rPr lang="en-US" err="1"/>
              <a:t>hendrerit</a:t>
            </a:r>
            <a:r>
              <a:rPr lang="en-US"/>
              <a:t> </a:t>
            </a:r>
            <a:r>
              <a:rPr lang="en-US" err="1"/>
              <a:t>porta</a:t>
            </a:r>
            <a:r>
              <a:rPr lang="en-US"/>
              <a:t> </a:t>
            </a:r>
            <a:r>
              <a:rPr lang="en-US" err="1"/>
              <a:t>augue</a:t>
            </a:r>
            <a:r>
              <a:rPr lang="en-US"/>
              <a:t>. </a:t>
            </a:r>
            <a:r>
              <a:rPr lang="en-US" err="1"/>
              <a:t>Suspendisse</a:t>
            </a:r>
            <a:r>
              <a:rPr lang="en-US"/>
              <a:t> com </a:t>
            </a:r>
            <a:r>
              <a:rPr lang="en-US" err="1"/>
              <a:t>turpis</a:t>
            </a:r>
            <a:r>
              <a:rPr lang="en-US"/>
              <a:t> </a:t>
            </a:r>
            <a:r>
              <a:rPr lang="en-US" err="1"/>
              <a:t>nec</a:t>
            </a:r>
            <a:r>
              <a:rPr lang="en-US"/>
              <a:t> </a:t>
            </a:r>
            <a:r>
              <a:rPr lang="en-US" err="1"/>
              <a:t>vulputate</a:t>
            </a:r>
            <a:r>
              <a:rPr lang="en-US"/>
              <a:t> </a:t>
            </a:r>
            <a:r>
              <a:rPr lang="en-US" err="1"/>
              <a:t>vehicula</a:t>
            </a:r>
            <a:r>
              <a:rPr lang="en-US"/>
              <a:t>. </a:t>
            </a:r>
            <a:r>
              <a:rPr lang="en-US" err="1"/>
              <a:t>Nunc</a:t>
            </a:r>
            <a:r>
              <a:rPr lang="en-US"/>
              <a:t> </a:t>
            </a:r>
            <a:r>
              <a:rPr lang="en-US" err="1"/>
              <a:t>commodo</a:t>
            </a:r>
            <a:r>
              <a:rPr lang="en-US"/>
              <a:t> </a:t>
            </a:r>
            <a:r>
              <a:rPr lang="en-US" err="1"/>
              <a:t>leo</a:t>
            </a:r>
            <a:r>
              <a:rPr lang="en-US"/>
              <a:t> et </a:t>
            </a:r>
            <a:r>
              <a:rPr lang="en-US" err="1"/>
              <a:t>justo</a:t>
            </a:r>
            <a:r>
              <a:rPr lang="en-US"/>
              <a:t> </a:t>
            </a:r>
            <a:r>
              <a:rPr lang="en-US" err="1"/>
              <a:t>cursus</a:t>
            </a:r>
            <a:r>
              <a:rPr lang="en-US"/>
              <a:t>, </a:t>
            </a:r>
            <a:r>
              <a:rPr lang="en-US" err="1"/>
              <a:t>vel</a:t>
            </a:r>
            <a:r>
              <a:rPr lang="en-US"/>
              <a:t> </a:t>
            </a:r>
            <a:r>
              <a:rPr lang="en-US" err="1"/>
              <a:t>ultricies</a:t>
            </a:r>
            <a:r>
              <a:rPr lang="en-US"/>
              <a:t> </a:t>
            </a:r>
            <a:r>
              <a:rPr lang="en-US" err="1"/>
              <a:t>odio</a:t>
            </a:r>
            <a:r>
              <a:rPr lang="en-US"/>
              <a:t> </a:t>
            </a:r>
            <a:r>
              <a:rPr lang="en-US" err="1"/>
              <a:t>varius</a:t>
            </a:r>
            <a:r>
              <a:rPr lang="en-US"/>
              <a:t>. </a:t>
            </a:r>
            <a:r>
              <a:rPr lang="en-US" err="1"/>
              <a:t>Quisque</a:t>
            </a:r>
            <a:r>
              <a:rPr lang="en-US"/>
              <a:t> </a:t>
            </a:r>
            <a:r>
              <a:rPr lang="en-US" err="1"/>
              <a:t>pharetra</a:t>
            </a:r>
            <a:r>
              <a:rPr lang="en-US"/>
              <a:t> dolor </a:t>
            </a:r>
            <a:r>
              <a:rPr lang="en-US" err="1"/>
              <a:t>eu</a:t>
            </a:r>
            <a:r>
              <a:rPr lang="en-US"/>
              <a:t> </a:t>
            </a:r>
            <a:r>
              <a:rPr lang="en-US" err="1"/>
              <a:t>aliquam</a:t>
            </a:r>
            <a:r>
              <a:rPr lang="en-US"/>
              <a:t> </a:t>
            </a:r>
            <a:r>
              <a:rPr lang="en-US" err="1"/>
              <a:t>sagittis</a:t>
            </a:r>
            <a:r>
              <a:rPr lang="en-US"/>
              <a:t>. </a:t>
            </a:r>
            <a:r>
              <a:rPr lang="en-US" err="1"/>
              <a:t>Aliquam</a:t>
            </a:r>
            <a:r>
              <a:rPr lang="en-US"/>
              <a:t> </a:t>
            </a:r>
            <a:r>
              <a:rPr lang="en-US" err="1"/>
              <a:t>neque</a:t>
            </a:r>
            <a:r>
              <a:rPr lang="en-US"/>
              <a:t> </a:t>
            </a:r>
            <a:r>
              <a:rPr lang="en-US" err="1"/>
              <a:t>massa</a:t>
            </a:r>
            <a:r>
              <a:rPr lang="en-US"/>
              <a:t>, </a:t>
            </a:r>
            <a:r>
              <a:rPr lang="en-US" err="1"/>
              <a:t>orn</a:t>
            </a:r>
            <a:r>
              <a:rPr lang="en-US"/>
              <a:t> at </a:t>
            </a:r>
            <a:r>
              <a:rPr lang="en-US" err="1"/>
              <a:t>commodo</a:t>
            </a:r>
            <a:r>
              <a:rPr lang="en-US"/>
              <a:t> sit </a:t>
            </a:r>
            <a:r>
              <a:rPr lang="en-US" err="1"/>
              <a:t>amet</a:t>
            </a:r>
            <a:r>
              <a:rPr lang="en-US"/>
              <a:t>, semper </a:t>
            </a:r>
            <a:r>
              <a:rPr lang="en-US" err="1"/>
              <a:t>sed</a:t>
            </a:r>
            <a:r>
              <a:rPr lang="en-US"/>
              <a:t> </a:t>
            </a:r>
            <a:r>
              <a:rPr lang="en-US" err="1"/>
              <a:t>erat</a:t>
            </a:r>
            <a:r>
              <a:rPr lang="en-US"/>
              <a:t>. </a:t>
            </a:r>
            <a:r>
              <a:rPr lang="en-US" err="1"/>
              <a:t>Disse</a:t>
            </a:r>
            <a:r>
              <a:rPr lang="en-US"/>
              <a:t> </a:t>
            </a:r>
            <a:r>
              <a:rPr lang="en-US" err="1"/>
              <a:t>rhoncus</a:t>
            </a:r>
            <a:r>
              <a:rPr lang="en-US"/>
              <a:t>, </a:t>
            </a:r>
            <a:r>
              <a:rPr lang="en-US" err="1"/>
              <a:t>nunc</a:t>
            </a:r>
            <a:r>
              <a:rPr lang="en-US"/>
              <a:t> vitae dictum </a:t>
            </a:r>
            <a:r>
              <a:rPr lang="en-US" err="1"/>
              <a:t>pretium</a:t>
            </a:r>
            <a:r>
              <a:rPr lang="en-US"/>
              <a:t>, </a:t>
            </a:r>
            <a:r>
              <a:rPr lang="en-US" err="1"/>
              <a:t>libero</a:t>
            </a:r>
            <a:r>
              <a:rPr lang="en-US"/>
              <a:t> </a:t>
            </a:r>
            <a:r>
              <a:rPr lang="en-US" err="1"/>
              <a:t>purus</a:t>
            </a:r>
            <a:r>
              <a:rPr lang="en-US"/>
              <a:t> </a:t>
            </a:r>
            <a:r>
              <a:rPr lang="en-US" err="1"/>
              <a:t>convallis</a:t>
            </a:r>
            <a:r>
              <a:rPr lang="en-US"/>
              <a:t> </a:t>
            </a:r>
            <a:r>
              <a:rPr lang="en-US" err="1"/>
              <a:t>tortor</a:t>
            </a:r>
            <a:r>
              <a:rPr lang="en-US"/>
              <a:t>, </a:t>
            </a:r>
            <a:r>
              <a:rPr lang="en-US" err="1"/>
              <a:t>eget</a:t>
            </a:r>
            <a:r>
              <a:rPr lang="en-US"/>
              <a:t> </a:t>
            </a:r>
            <a:r>
              <a:rPr lang="en-US" err="1"/>
              <a:t>ultricies</a:t>
            </a:r>
            <a:r>
              <a:rPr lang="en-US"/>
              <a:t>.</a:t>
            </a:r>
          </a:p>
        </p:txBody>
      </p:sp>
      <p:sp>
        <p:nvSpPr>
          <p:cNvPr id="13" name="Slide Number Placeholder 5"/>
          <p:cNvSpPr>
            <a:spLocks noGrp="1"/>
          </p:cNvSpPr>
          <p:nvPr>
            <p:ph type="sldNum" sz="quarter" idx="4"/>
          </p:nvPr>
        </p:nvSpPr>
        <p:spPr>
          <a:xfrm>
            <a:off x="394086" y="6460259"/>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ook Extra Compressed"/>
              </a:defRPr>
            </a:lvl1pPr>
          </a:lstStyle>
          <a:p>
            <a:fld id="{0F418C06-167A-E646-9EF6-18275B625F6B}" type="slidenum">
              <a:rPr lang="en-US" smtClean="0"/>
              <a:pPr/>
              <a:t>‹#›</a:t>
            </a:fld>
            <a:endParaRPr lang="en-US"/>
          </a:p>
        </p:txBody>
      </p:sp>
    </p:spTree>
    <p:extLst>
      <p:ext uri="{BB962C8B-B14F-4D97-AF65-F5344CB8AC3E}">
        <p14:creationId xmlns:p14="http://schemas.microsoft.com/office/powerpoint/2010/main" val="895012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12188952"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380144" cy="6858000"/>
          </a:xfrm>
          <a:prstGeom prst="rect">
            <a:avLst/>
          </a:prstGeom>
          <a:solidFill>
            <a:srgbClr val="E47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 y="0"/>
            <a:ext cx="1727200" cy="2057400"/>
          </a:xfrm>
          <a:prstGeom prst="rect">
            <a:avLst/>
          </a:prstGeom>
        </p:spPr>
      </p:pic>
      <p:pic>
        <p:nvPicPr>
          <p:cNvPr id="11" name="Picture 10"/>
          <p:cNvPicPr>
            <a:picLocks noChangeAspect="1"/>
          </p:cNvPicPr>
          <p:nvPr userDrawn="1"/>
        </p:nvPicPr>
        <p:blipFill>
          <a:blip r:embed="rId5"/>
          <a:stretch>
            <a:fillRect/>
          </a:stretch>
        </p:blipFill>
        <p:spPr>
          <a:xfrm>
            <a:off x="5482669" y="5126805"/>
            <a:ext cx="1603756" cy="1005940"/>
          </a:xfrm>
          <a:prstGeom prst="rect">
            <a:avLst/>
          </a:prstGeom>
        </p:spPr>
      </p:pic>
    </p:spTree>
    <p:extLst>
      <p:ext uri="{BB962C8B-B14F-4D97-AF65-F5344CB8AC3E}">
        <p14:creationId xmlns:p14="http://schemas.microsoft.com/office/powerpoint/2010/main" val="1188517116"/>
      </p:ext>
    </p:extLst>
  </p:cSld>
  <p:clrMap bg1="lt1" tx1="dk1" bg2="lt2" tx2="dk2" accent1="accent1" accent2="accent2" accent3="accent3" accent4="accent4" accent5="accent5" accent6="accent6" hlink="hlink" folHlink="folHlink"/>
  <p:sldLayoutIdLst>
    <p:sldLayoutId id="2147483779" r:id="rId1"/>
    <p:sldLayoutId id="2147483857"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79533"/>
      </p:ext>
    </p:extLst>
  </p:cSld>
  <p:clrMap bg1="lt1" tx1="dk1" bg2="lt2" tx2="dk2" accent1="accent1" accent2="accent2" accent3="accent3" accent4="accent4" accent5="accent5" accent6="accent6" hlink="hlink" folHlink="folHlink"/>
  <p:sldLayoutIdLst>
    <p:sldLayoutId id="2147483781" r:id="rId1"/>
    <p:sldLayoutId id="21474838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02231"/>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2" y="0"/>
            <a:ext cx="1727200" cy="2057400"/>
          </a:xfrm>
          <a:prstGeom prst="rect">
            <a:avLst/>
          </a:prstGeom>
        </p:spPr>
      </p:pic>
    </p:spTree>
    <p:extLst>
      <p:ext uri="{BB962C8B-B14F-4D97-AF65-F5344CB8AC3E}">
        <p14:creationId xmlns:p14="http://schemas.microsoft.com/office/powerpoint/2010/main" val="3628388269"/>
      </p:ext>
    </p:extLst>
  </p:cSld>
  <p:clrMap bg1="lt1" tx1="dk1" bg2="lt2" tx2="dk2" accent1="accent1" accent2="accent2" accent3="accent3" accent4="accent4" accent5="accent5" accent6="accent6" hlink="hlink" folHlink="folHlink"/>
  <p:sldLayoutIdLst>
    <p:sldLayoutId id="2147483797" r:id="rId1"/>
    <p:sldLayoutId id="2147483843" r:id="rId2"/>
    <p:sldLayoutId id="2147483848" r:id="rId3"/>
    <p:sldLayoutId id="2147483850" r:id="rId4"/>
    <p:sldLayoutId id="2147483851"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rot="5400000">
            <a:off x="5905928" y="-5525784"/>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0"/>
            <a:ext cx="1727200" cy="2057400"/>
          </a:xfrm>
          <a:prstGeom prst="rect">
            <a:avLst/>
          </a:prstGeom>
        </p:spPr>
      </p:pic>
      <p:sp>
        <p:nvSpPr>
          <p:cNvPr id="9" name="Rectangle 8"/>
          <p:cNvSpPr/>
          <p:nvPr userDrawn="1"/>
        </p:nvSpPr>
        <p:spPr>
          <a:xfrm>
            <a:off x="11811856"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userDrawn="1"/>
        </p:nvSpPr>
        <p:spPr>
          <a:xfrm rot="5400000">
            <a:off x="5905928" y="952072"/>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398393"/>
      </p:ext>
    </p:extLst>
  </p:cSld>
  <p:clrMap bg1="lt1" tx1="dk1" bg2="lt2" tx2="dk2" accent1="accent1" accent2="accent2" accent3="accent3" accent4="accent4" accent5="accent5" accent6="accent6" hlink="hlink" folHlink="folHlink"/>
  <p:sldLayoutIdLst>
    <p:sldLayoutId id="214748385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 y="0"/>
            <a:ext cx="1727200" cy="2057400"/>
          </a:xfrm>
          <a:prstGeom prst="rect">
            <a:avLst/>
          </a:prstGeom>
        </p:spPr>
      </p:pic>
    </p:spTree>
    <p:extLst>
      <p:ext uri="{BB962C8B-B14F-4D97-AF65-F5344CB8AC3E}">
        <p14:creationId xmlns:p14="http://schemas.microsoft.com/office/powerpoint/2010/main" val="27856250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2"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rot="5400000">
            <a:off x="5905928" y="-5525784"/>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0"/>
            <a:ext cx="1727200" cy="2057400"/>
          </a:xfrm>
          <a:prstGeom prst="rect">
            <a:avLst/>
          </a:prstGeom>
        </p:spPr>
      </p:pic>
      <p:sp>
        <p:nvSpPr>
          <p:cNvPr id="9" name="Rectangle 8"/>
          <p:cNvSpPr/>
          <p:nvPr userDrawn="1"/>
        </p:nvSpPr>
        <p:spPr>
          <a:xfrm>
            <a:off x="11811856" y="0"/>
            <a:ext cx="380144" cy="6858000"/>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Rectangle 9"/>
          <p:cNvSpPr/>
          <p:nvPr userDrawn="1"/>
        </p:nvSpPr>
        <p:spPr>
          <a:xfrm rot="5400000">
            <a:off x="5905928" y="952072"/>
            <a:ext cx="380144" cy="11431712"/>
          </a:xfrm>
          <a:prstGeom prst="rect">
            <a:avLst/>
          </a:prstGeom>
          <a:solidFill>
            <a:srgbClr val="22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587120"/>
      </p:ext>
    </p:extLst>
  </p:cSld>
  <p:clrMap bg1="lt1" tx1="dk1" bg2="lt2" tx2="dk2" accent1="accent1" accent2="accent2" accent3="accent3" accent4="accent4" accent5="accent5" accent6="accent6" hlink="hlink" folHlink="folHlink"/>
  <p:sldLayoutIdLst>
    <p:sldLayoutId id="214748382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gkorkmaz@virginia.edu"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huggingface.co/mrm8488/t5-base-finetuned-question-generation-ap"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towardsml.com/2019/09/17/bert-explained-a-complete-guide-with-theory-and-tutorial/" TargetMode="External"/><Relationship Id="rId5" Type="http://schemas.openxmlformats.org/officeDocument/2006/relationships/hyperlink" Target="https://huggingface.co/datasets/bookcorpus"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a:extLst>
              <a:ext uri="{FF2B5EF4-FFF2-40B4-BE49-F238E27FC236}">
                <a16:creationId xmlns:a16="http://schemas.microsoft.com/office/drawing/2014/main" id="{1EC6B3BA-85CA-E84C-9B8B-146027D3EFED}"/>
              </a:ext>
            </a:extLst>
          </p:cNvPr>
          <p:cNvSpPr>
            <a:spLocks noGrp="1"/>
          </p:cNvSpPr>
          <p:nvPr>
            <p:ph type="body" sz="quarter" idx="10"/>
          </p:nvPr>
        </p:nvSpPr>
        <p:spPr>
          <a:xfrm>
            <a:off x="1673645" y="726967"/>
            <a:ext cx="9753600" cy="833266"/>
          </a:xfrm>
        </p:spPr>
        <p:txBody>
          <a:bodyPr vert="horz" lIns="91440" tIns="45720" rIns="91440" bIns="45720" anchor="t"/>
          <a:lstStyle/>
          <a:p>
            <a:r>
              <a:rPr lang="en-US" dirty="0"/>
              <a:t>Extracting Information from Unstructured Data</a:t>
            </a:r>
            <a:endParaRPr lang="en-US" sz="4800" dirty="0"/>
          </a:p>
        </p:txBody>
      </p:sp>
      <p:sp>
        <p:nvSpPr>
          <p:cNvPr id="24" name="Text Placeholder 2">
            <a:extLst>
              <a:ext uri="{FF2B5EF4-FFF2-40B4-BE49-F238E27FC236}">
                <a16:creationId xmlns:a16="http://schemas.microsoft.com/office/drawing/2014/main" id="{8BAB80E0-97E4-654D-BD57-D298CC925EC6}"/>
              </a:ext>
            </a:extLst>
          </p:cNvPr>
          <p:cNvSpPr>
            <a:spLocks noGrp="1"/>
          </p:cNvSpPr>
          <p:nvPr>
            <p:ph type="body" sz="quarter" idx="11"/>
          </p:nvPr>
        </p:nvSpPr>
        <p:spPr>
          <a:xfrm>
            <a:off x="1256093" y="3064082"/>
            <a:ext cx="10475608" cy="1604262"/>
          </a:xfrm>
        </p:spPr>
        <p:txBody>
          <a:bodyPr vert="horz" lIns="91440" tIns="45720" rIns="91440" bIns="45720" anchor="t"/>
          <a:lstStyle/>
          <a:p>
            <a:r>
              <a:rPr lang="en-US" sz="2200" b="1" dirty="0"/>
              <a:t>Neil Alexander </a:t>
            </a:r>
            <a:r>
              <a:rPr lang="en-US" sz="2200" b="1" dirty="0" err="1"/>
              <a:t>Kattampallil</a:t>
            </a:r>
            <a:br>
              <a:rPr lang="en-US" sz="2200" b="1" dirty="0"/>
            </a:br>
            <a:r>
              <a:rPr lang="en-US" sz="2200" b="1" dirty="0"/>
              <a:t> </a:t>
            </a:r>
            <a:r>
              <a:rPr lang="en-US" sz="2200" dirty="0" err="1"/>
              <a:t>Biocomplexity</a:t>
            </a:r>
            <a:r>
              <a:rPr lang="en-US" sz="2200" dirty="0"/>
              <a:t> Institute, University of Virginia </a:t>
            </a:r>
          </a:p>
          <a:p>
            <a:r>
              <a:rPr lang="en-US" sz="2200" b="1" dirty="0"/>
              <a:t>Gary Anderson, </a:t>
            </a:r>
            <a:r>
              <a:rPr lang="en-US" sz="2200" dirty="0"/>
              <a:t>National Center for Science and Engineering Statistics (NCSES), National Science Foundation</a:t>
            </a:r>
          </a:p>
        </p:txBody>
      </p:sp>
      <p:pic>
        <p:nvPicPr>
          <p:cNvPr id="27" name="Picture 6" descr="A picture containing transport, wheel&#10;&#10;Description generated with high confidence">
            <a:extLst>
              <a:ext uri="{FF2B5EF4-FFF2-40B4-BE49-F238E27FC236}">
                <a16:creationId xmlns:a16="http://schemas.microsoft.com/office/drawing/2014/main" id="{3951EAA3-5CB4-0140-BBEA-D9FBDB7C771F}"/>
              </a:ext>
            </a:extLst>
          </p:cNvPr>
          <p:cNvPicPr>
            <a:picLocks noChangeAspect="1"/>
          </p:cNvPicPr>
          <p:nvPr/>
        </p:nvPicPr>
        <p:blipFill>
          <a:blip r:embed="rId3"/>
          <a:stretch>
            <a:fillRect/>
          </a:stretch>
        </p:blipFill>
        <p:spPr>
          <a:xfrm>
            <a:off x="7940730" y="5289939"/>
            <a:ext cx="936145" cy="944032"/>
          </a:xfrm>
          <a:prstGeom prst="rect">
            <a:avLst/>
          </a:prstGeom>
        </p:spPr>
      </p:pic>
      <p:pic>
        <p:nvPicPr>
          <p:cNvPr id="3" name="Picture 2">
            <a:extLst>
              <a:ext uri="{FF2B5EF4-FFF2-40B4-BE49-F238E27FC236}">
                <a16:creationId xmlns:a16="http://schemas.microsoft.com/office/drawing/2014/main" id="{8FC3F0C7-7308-9447-8592-738D7A46FB7A}"/>
              </a:ext>
            </a:extLst>
          </p:cNvPr>
          <p:cNvPicPr>
            <a:picLocks noChangeAspect="1"/>
          </p:cNvPicPr>
          <p:nvPr/>
        </p:nvPicPr>
        <p:blipFill>
          <a:blip r:embed="rId4"/>
          <a:stretch>
            <a:fillRect/>
          </a:stretch>
        </p:blipFill>
        <p:spPr>
          <a:xfrm>
            <a:off x="9491982" y="5340738"/>
            <a:ext cx="754123" cy="893233"/>
          </a:xfrm>
          <a:prstGeom prst="rect">
            <a:avLst/>
          </a:prstGeom>
        </p:spPr>
      </p:pic>
      <p:pic>
        <p:nvPicPr>
          <p:cNvPr id="7" name="Picture 6">
            <a:extLst>
              <a:ext uri="{FF2B5EF4-FFF2-40B4-BE49-F238E27FC236}">
                <a16:creationId xmlns:a16="http://schemas.microsoft.com/office/drawing/2014/main" id="{1FC1E82B-6505-7B4D-BD6E-3EC68CE55E30}"/>
              </a:ext>
            </a:extLst>
          </p:cNvPr>
          <p:cNvPicPr>
            <a:picLocks noChangeAspect="1"/>
          </p:cNvPicPr>
          <p:nvPr/>
        </p:nvPicPr>
        <p:blipFill>
          <a:blip r:embed="rId5"/>
          <a:stretch>
            <a:fillRect/>
          </a:stretch>
        </p:blipFill>
        <p:spPr>
          <a:xfrm>
            <a:off x="2117932" y="5507020"/>
            <a:ext cx="2640563" cy="560667"/>
          </a:xfrm>
          <a:prstGeom prst="rect">
            <a:avLst/>
          </a:prstGeom>
        </p:spPr>
      </p:pic>
    </p:spTree>
    <p:extLst>
      <p:ext uri="{BB962C8B-B14F-4D97-AF65-F5344CB8AC3E}">
        <p14:creationId xmlns:p14="http://schemas.microsoft.com/office/powerpoint/2010/main" val="320194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684920" y="293373"/>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Named Entity Recognition</a:t>
            </a:r>
          </a:p>
        </p:txBody>
      </p:sp>
      <p:sp>
        <p:nvSpPr>
          <p:cNvPr id="5" name="TextBox 4"/>
          <p:cNvSpPr txBox="1"/>
          <p:nvPr/>
        </p:nvSpPr>
        <p:spPr>
          <a:xfrm>
            <a:off x="918851" y="1288086"/>
            <a:ext cx="10887723" cy="4893647"/>
          </a:xfrm>
          <a:prstGeom prst="rect">
            <a:avLst/>
          </a:prstGeom>
          <a:noFill/>
        </p:spPr>
        <p:txBody>
          <a:bodyPr wrap="square" lIns="91440" tIns="45720" rIns="91440" bIns="45720" rtlCol="0" anchor="t">
            <a:spAutoFit/>
          </a:bodyPr>
          <a:lstStyle/>
          <a:p>
            <a:r>
              <a:rPr lang="en-US" sz="2400" dirty="0">
                <a:solidFill>
                  <a:srgbClr val="01316C"/>
                </a:solidFill>
                <a:latin typeface="ITC Franklin Gothic Std Book"/>
              </a:rPr>
              <a:t>Named-entity recognition (NER),  also known as </a:t>
            </a:r>
            <a:endParaRPr lang="en-US" sz="2400" dirty="0">
              <a:latin typeface="ITC Franklin Gothic Std Book"/>
            </a:endParaRPr>
          </a:p>
          <a:p>
            <a:pPr marL="914400" lvl="1" indent="-457200">
              <a:buFont typeface="Arial"/>
              <a:buChar char="•"/>
            </a:pPr>
            <a:r>
              <a:rPr lang="en-US" sz="2400" dirty="0">
                <a:solidFill>
                  <a:srgbClr val="01316C"/>
                </a:solidFill>
                <a:latin typeface="ITC Franklin Gothic Std Book"/>
              </a:rPr>
              <a:t>(named) entity identification</a:t>
            </a:r>
            <a:endParaRPr lang="en-US" sz="2400">
              <a:solidFill>
                <a:srgbClr val="000000"/>
              </a:solidFill>
              <a:latin typeface="ITC Franklin Gothic Std Book"/>
            </a:endParaRPr>
          </a:p>
          <a:p>
            <a:pPr marL="914400" lvl="1" indent="-457200">
              <a:buFont typeface="Arial"/>
              <a:buChar char="•"/>
            </a:pPr>
            <a:r>
              <a:rPr lang="en-US" sz="2400" dirty="0">
                <a:solidFill>
                  <a:srgbClr val="01316C"/>
                </a:solidFill>
                <a:latin typeface="ITC Franklin Gothic Std Book"/>
              </a:rPr>
              <a:t>entity chunking, and entity extraction)</a:t>
            </a:r>
            <a:endParaRPr lang="en-US" sz="2400">
              <a:solidFill>
                <a:srgbClr val="000000"/>
              </a:solidFill>
              <a:latin typeface="ITC Franklin Gothic Std Book"/>
            </a:endParaRPr>
          </a:p>
          <a:p>
            <a:endParaRPr lang="en-US" sz="2400" dirty="0">
              <a:solidFill>
                <a:srgbClr val="01316C"/>
              </a:solidFill>
              <a:latin typeface="ITC Franklin Gothic Std Book"/>
            </a:endParaRPr>
          </a:p>
          <a:p>
            <a:r>
              <a:rPr lang="en-US" sz="2400" dirty="0">
                <a:solidFill>
                  <a:srgbClr val="01316C"/>
                </a:solidFill>
                <a:latin typeface="ITC Franklin Gothic Std Book"/>
              </a:rPr>
              <a:t>This is a subtask of information extraction that seeks to locate and classify named entities mentioned in unstructured text into pre-defined categories such as</a:t>
            </a:r>
            <a:endParaRPr lang="en-US" sz="2400" dirty="0">
              <a:solidFill>
                <a:srgbClr val="000000"/>
              </a:solidFill>
              <a:latin typeface="ITC Franklin Gothic Std Book"/>
            </a:endParaRPr>
          </a:p>
          <a:p>
            <a:pPr marL="914400" lvl="1" indent="-457200">
              <a:buFont typeface="Arial"/>
              <a:buChar char="•"/>
            </a:pPr>
            <a:r>
              <a:rPr lang="en-US" sz="2400" dirty="0">
                <a:solidFill>
                  <a:srgbClr val="01316C"/>
                </a:solidFill>
                <a:latin typeface="ITC Franklin Gothic Std Book"/>
              </a:rPr>
              <a:t>person names</a:t>
            </a:r>
            <a:endParaRPr lang="en-US" sz="2400" dirty="0">
              <a:solidFill>
                <a:srgbClr val="000000"/>
              </a:solidFill>
              <a:latin typeface="ITC Franklin Gothic Std Book"/>
            </a:endParaRPr>
          </a:p>
          <a:p>
            <a:pPr marL="914400" lvl="1" indent="-457200">
              <a:buFont typeface="Arial"/>
              <a:buChar char="•"/>
            </a:pPr>
            <a:r>
              <a:rPr lang="en-US" sz="2400" dirty="0">
                <a:solidFill>
                  <a:srgbClr val="01316C"/>
                </a:solidFill>
                <a:latin typeface="ITC Franklin Gothic Std Book"/>
              </a:rPr>
              <a:t>organizations, locations </a:t>
            </a:r>
            <a:endParaRPr lang="en-US" sz="2400" dirty="0">
              <a:solidFill>
                <a:srgbClr val="000000"/>
              </a:solidFill>
              <a:latin typeface="ITC Franklin Gothic Std Book"/>
            </a:endParaRPr>
          </a:p>
          <a:p>
            <a:pPr marL="914400" lvl="1" indent="-457200">
              <a:buFont typeface="Arial"/>
              <a:buChar char="•"/>
            </a:pPr>
            <a:r>
              <a:rPr lang="en-US" sz="2400" dirty="0">
                <a:solidFill>
                  <a:srgbClr val="01316C"/>
                </a:solidFill>
                <a:latin typeface="ITC Franklin Gothic Std Book"/>
              </a:rPr>
              <a:t>medical codes</a:t>
            </a:r>
          </a:p>
          <a:p>
            <a:pPr marL="914400" lvl="1" indent="-457200">
              <a:buFont typeface="Arial"/>
              <a:buChar char="•"/>
            </a:pPr>
            <a:r>
              <a:rPr lang="en-US" sz="2400" dirty="0">
                <a:solidFill>
                  <a:srgbClr val="01316C"/>
                </a:solidFill>
                <a:latin typeface="ITC Franklin Gothic Std Book"/>
              </a:rPr>
              <a:t>time expressions</a:t>
            </a:r>
          </a:p>
          <a:p>
            <a:pPr marL="914400" lvl="1" indent="-457200">
              <a:buFont typeface="Arial"/>
              <a:buChar char="•"/>
            </a:pPr>
            <a:r>
              <a:rPr lang="en-US" sz="2400" dirty="0">
                <a:solidFill>
                  <a:srgbClr val="01316C"/>
                </a:solidFill>
                <a:latin typeface="ITC Franklin Gothic Std Book"/>
              </a:rPr>
              <a:t>quantities </a:t>
            </a:r>
            <a:endParaRPr lang="en-US" sz="2400" dirty="0">
              <a:solidFill>
                <a:srgbClr val="000000"/>
              </a:solidFill>
              <a:latin typeface="ITC Franklin Gothic Std Book"/>
            </a:endParaRPr>
          </a:p>
          <a:p>
            <a:pPr marL="914400" lvl="1" indent="-457200">
              <a:buFont typeface="Arial"/>
              <a:buChar char="•"/>
            </a:pPr>
            <a:r>
              <a:rPr lang="en-US" sz="2400" dirty="0">
                <a:solidFill>
                  <a:srgbClr val="01316C"/>
                </a:solidFill>
                <a:latin typeface="ITC Franklin Gothic Std Book"/>
              </a:rPr>
              <a:t>monetary values</a:t>
            </a:r>
          </a:p>
          <a:p>
            <a:pPr marL="914400" lvl="1" indent="-457200">
              <a:buFont typeface="Arial"/>
              <a:buChar char="•"/>
            </a:pPr>
            <a:r>
              <a:rPr lang="en-US" sz="2400" dirty="0">
                <a:solidFill>
                  <a:srgbClr val="01316C"/>
                </a:solidFill>
                <a:latin typeface="ITC Franklin Gothic Std Book"/>
              </a:rPr>
              <a:t>percentages, etc.</a:t>
            </a:r>
            <a:endParaRPr lang="en-US" sz="2400">
              <a:latin typeface="ITC Franklin Gothic Std Book"/>
            </a:endParaRPr>
          </a:p>
        </p:txBody>
      </p:sp>
    </p:spTree>
    <p:extLst>
      <p:ext uri="{BB962C8B-B14F-4D97-AF65-F5344CB8AC3E}">
        <p14:creationId xmlns:p14="http://schemas.microsoft.com/office/powerpoint/2010/main" val="298590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702815" y="293372"/>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Categories for NER</a:t>
            </a:r>
          </a:p>
        </p:txBody>
      </p:sp>
      <p:sp>
        <p:nvSpPr>
          <p:cNvPr id="5" name="TextBox 4"/>
          <p:cNvSpPr txBox="1"/>
          <p:nvPr/>
        </p:nvSpPr>
        <p:spPr>
          <a:xfrm>
            <a:off x="702815" y="1421897"/>
            <a:ext cx="11321773" cy="4832092"/>
          </a:xfrm>
          <a:prstGeom prst="rect">
            <a:avLst/>
          </a:prstGeom>
          <a:noFill/>
        </p:spPr>
        <p:txBody>
          <a:bodyPr wrap="square" lIns="91440" tIns="45720" rIns="91440" bIns="45720" rtlCol="0" anchor="t">
            <a:spAutoFit/>
          </a:bodyPr>
          <a:lstStyle/>
          <a:p>
            <a:r>
              <a:rPr lang="en-US" sz="2800" dirty="0">
                <a:solidFill>
                  <a:srgbClr val="01316C"/>
                </a:solidFill>
                <a:latin typeface="ITC Franklin Gothic Std Book"/>
              </a:rPr>
              <a:t>Normally, </a:t>
            </a:r>
            <a:r>
              <a:rPr lang="en-US" sz="2800" b="1" dirty="0">
                <a:solidFill>
                  <a:srgbClr val="01316C"/>
                </a:solidFill>
                <a:latin typeface="ITC Franklin Gothic Std Book"/>
              </a:rPr>
              <a:t>NER uses eight categories</a:t>
            </a:r>
            <a:r>
              <a:rPr lang="en-US" sz="2800" dirty="0">
                <a:solidFill>
                  <a:srgbClr val="01316C"/>
                </a:solidFill>
                <a:latin typeface="ITC Franklin Gothic Std Book"/>
              </a:rPr>
              <a:t>—location, person, organization, date, time, percentage, monetary value, and “none-of-the-above”. NER first finds named entities in sentences and declares the category of the entity. In the sentence:</a:t>
            </a:r>
          </a:p>
          <a:p>
            <a:endParaRPr lang="en-US" sz="2800" dirty="0">
              <a:solidFill>
                <a:srgbClr val="01316C"/>
              </a:solidFill>
              <a:latin typeface="ITC Franklin Gothic Std Book" panose="020B0504030503020204" pitchFamily="34" charset="0"/>
            </a:endParaRPr>
          </a:p>
          <a:p>
            <a:r>
              <a:rPr lang="en-US" sz="2800" dirty="0">
                <a:solidFill>
                  <a:srgbClr val="01316C"/>
                </a:solidFill>
                <a:latin typeface="ITC Franklin Gothic Std Book" panose="020B0504030503020204" pitchFamily="34" charset="0"/>
              </a:rPr>
              <a:t>“</a:t>
            </a:r>
            <a:r>
              <a:rPr lang="en-US" sz="2800" b="1" dirty="0">
                <a:solidFill>
                  <a:srgbClr val="01316C"/>
                </a:solidFill>
                <a:latin typeface="ITC Franklin Gothic Std Book" panose="020B0504030503020204" pitchFamily="34" charset="0"/>
              </a:rPr>
              <a:t>Apple</a:t>
            </a:r>
            <a:r>
              <a:rPr lang="en-US" sz="2800" dirty="0">
                <a:solidFill>
                  <a:srgbClr val="01316C"/>
                </a:solidFill>
                <a:latin typeface="ITC Franklin Gothic Std Book" panose="020B0504030503020204" pitchFamily="34" charset="0"/>
              </a:rPr>
              <a:t> [organization] CEO </a:t>
            </a:r>
            <a:r>
              <a:rPr lang="en-US" sz="2800" b="1" dirty="0">
                <a:solidFill>
                  <a:srgbClr val="01316C"/>
                </a:solidFill>
                <a:latin typeface="ITC Franklin Gothic Std Book" panose="020B0504030503020204" pitchFamily="34" charset="0"/>
              </a:rPr>
              <a:t>Tim Cook </a:t>
            </a:r>
            <a:r>
              <a:rPr lang="en-US" sz="2800" dirty="0">
                <a:solidFill>
                  <a:srgbClr val="01316C"/>
                </a:solidFill>
                <a:latin typeface="ITC Franklin Gothic Std Book" panose="020B0504030503020204" pitchFamily="34" charset="0"/>
              </a:rPr>
              <a:t>[Person] Introduces 2 New, Lager iPhones, Smart Watch at </a:t>
            </a:r>
            <a:r>
              <a:rPr lang="en-US" sz="2800" b="1" dirty="0">
                <a:solidFill>
                  <a:srgbClr val="01316C"/>
                </a:solidFill>
                <a:latin typeface="ITC Franklin Gothic Std Book" panose="020B0504030503020204" pitchFamily="34" charset="0"/>
              </a:rPr>
              <a:t>Cupertino </a:t>
            </a:r>
            <a:r>
              <a:rPr lang="en-US" sz="2800" dirty="0">
                <a:solidFill>
                  <a:srgbClr val="01316C"/>
                </a:solidFill>
                <a:latin typeface="ITC Franklin Gothic Std Book" panose="020B0504030503020204" pitchFamily="34" charset="0"/>
              </a:rPr>
              <a:t>[Location] </a:t>
            </a:r>
            <a:r>
              <a:rPr lang="en-US" sz="2800" b="1" dirty="0">
                <a:solidFill>
                  <a:srgbClr val="01316C"/>
                </a:solidFill>
                <a:latin typeface="ITC Franklin Gothic Std Book" panose="020B0504030503020204" pitchFamily="34" charset="0"/>
              </a:rPr>
              <a:t>Flint Center </a:t>
            </a:r>
            <a:r>
              <a:rPr lang="en-US" sz="2800" dirty="0">
                <a:solidFill>
                  <a:srgbClr val="01316C"/>
                </a:solidFill>
                <a:latin typeface="ITC Franklin Gothic Std Book" panose="020B0504030503020204" pitchFamily="34" charset="0"/>
              </a:rPr>
              <a:t>[Organization] Event.”</a:t>
            </a:r>
          </a:p>
          <a:p>
            <a:endParaRPr lang="en-US" sz="2800" dirty="0">
              <a:solidFill>
                <a:srgbClr val="01316C"/>
              </a:solidFill>
              <a:latin typeface="ITC Franklin Gothic Std Book" panose="020B0504030503020204" pitchFamily="34" charset="0"/>
            </a:endParaRPr>
          </a:p>
          <a:p>
            <a:r>
              <a:rPr lang="en-US" sz="2800" dirty="0">
                <a:solidFill>
                  <a:srgbClr val="01316C"/>
                </a:solidFill>
                <a:latin typeface="ITC Franklin Gothic Std Book" panose="020B0504030503020204" pitchFamily="34" charset="0"/>
              </a:rPr>
              <a:t>Note that “Apple” is recognized as an organization name instead of a fruit name in terms of its context.</a:t>
            </a:r>
          </a:p>
        </p:txBody>
      </p:sp>
    </p:spTree>
    <p:extLst>
      <p:ext uri="{BB962C8B-B14F-4D97-AF65-F5344CB8AC3E}">
        <p14:creationId xmlns:p14="http://schemas.microsoft.com/office/powerpoint/2010/main" val="286150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702815" y="293372"/>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BERT NER models</a:t>
            </a:r>
          </a:p>
        </p:txBody>
      </p:sp>
      <p:sp>
        <p:nvSpPr>
          <p:cNvPr id="5" name="TextBox 4"/>
          <p:cNvSpPr txBox="1"/>
          <p:nvPr/>
        </p:nvSpPr>
        <p:spPr>
          <a:xfrm>
            <a:off x="702815" y="1423123"/>
            <a:ext cx="11321773" cy="3970318"/>
          </a:xfrm>
          <a:prstGeom prst="rect">
            <a:avLst/>
          </a:prstGeom>
          <a:noFill/>
        </p:spPr>
        <p:txBody>
          <a:bodyPr wrap="square" rtlCol="0">
            <a:spAutoFit/>
          </a:bodyPr>
          <a:lstStyle/>
          <a:p>
            <a:r>
              <a:rPr lang="en-US" sz="2800" dirty="0" err="1">
                <a:solidFill>
                  <a:srgbClr val="01316C"/>
                </a:solidFill>
                <a:latin typeface="ITC Franklin Gothic Std Book" panose="020B0504030503020204" pitchFamily="34" charset="0"/>
              </a:rPr>
              <a:t>bert</a:t>
            </a:r>
            <a:r>
              <a:rPr lang="en-US" sz="2800" dirty="0">
                <a:solidFill>
                  <a:srgbClr val="01316C"/>
                </a:solidFill>
                <a:latin typeface="ITC Franklin Gothic Std Book" panose="020B0504030503020204" pitchFamily="34" charset="0"/>
              </a:rPr>
              <a:t>-base-NER is a fine-tuned BERT model that is ready to use for Named Entity Recognition and achieves state-of-the-art performance for the NER task. It has been trained to recognize four types of entities: location (LOC), organizations (ORG), person (PER) and Miscellaneous (MISC).</a:t>
            </a:r>
          </a:p>
          <a:p>
            <a:endParaRPr lang="en-US" sz="2800" dirty="0">
              <a:solidFill>
                <a:srgbClr val="01316C"/>
              </a:solidFill>
              <a:latin typeface="ITC Franklin Gothic Std Book" panose="020B0504030503020204" pitchFamily="34" charset="0"/>
            </a:endParaRPr>
          </a:p>
          <a:p>
            <a:r>
              <a:rPr lang="en-US" sz="2800" dirty="0">
                <a:solidFill>
                  <a:srgbClr val="01316C"/>
                </a:solidFill>
                <a:latin typeface="ITC Franklin Gothic Std Book" panose="020B0504030503020204" pitchFamily="34" charset="0"/>
              </a:rPr>
              <a:t>Specifically, this model is a </a:t>
            </a:r>
            <a:r>
              <a:rPr lang="en-US" sz="2800" dirty="0" err="1">
                <a:solidFill>
                  <a:srgbClr val="01316C"/>
                </a:solidFill>
                <a:latin typeface="ITC Franklin Gothic Std Book" panose="020B0504030503020204" pitchFamily="34" charset="0"/>
              </a:rPr>
              <a:t>bert</a:t>
            </a:r>
            <a:r>
              <a:rPr lang="en-US" sz="2800" dirty="0">
                <a:solidFill>
                  <a:srgbClr val="01316C"/>
                </a:solidFill>
                <a:latin typeface="ITC Franklin Gothic Std Book" panose="020B0504030503020204" pitchFamily="34" charset="0"/>
              </a:rPr>
              <a:t>-base-cased model that was fine-tuned on the English version of the standard CoNLL-2003 Named Entity Recognition dataset.</a:t>
            </a:r>
          </a:p>
        </p:txBody>
      </p:sp>
    </p:spTree>
    <p:extLst>
      <p:ext uri="{BB962C8B-B14F-4D97-AF65-F5344CB8AC3E}">
        <p14:creationId xmlns:p14="http://schemas.microsoft.com/office/powerpoint/2010/main" val="308758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0064" y="1187362"/>
            <a:ext cx="10434577" cy="4422449"/>
          </a:xfrm>
        </p:spPr>
        <p:txBody>
          <a:bodyPr lIns="91440" tIns="45720" rIns="91440" bIns="45720" anchor="t"/>
          <a:lstStyle/>
          <a:p>
            <a:r>
              <a:rPr lang="en-US" sz="2800">
                <a:solidFill>
                  <a:srgbClr val="01316C"/>
                </a:solidFill>
                <a:latin typeface="Calibri"/>
                <a:cs typeface="Calibri"/>
              </a:rPr>
              <a:t>Identifies and categorizes entities into 4 categories based on the context that the words are used in</a:t>
            </a:r>
          </a:p>
          <a:p>
            <a:pPr lvl="1"/>
            <a:r>
              <a:rPr lang="en-US" sz="2000">
                <a:solidFill>
                  <a:srgbClr val="01316C"/>
                </a:solidFill>
                <a:latin typeface="Calibri"/>
                <a:cs typeface="Calibri"/>
              </a:rPr>
              <a:t>Location, Person, Organization, Miscellaneous</a:t>
            </a:r>
          </a:p>
          <a:p>
            <a:pPr lvl="1"/>
            <a:endParaRPr lang="en-US" sz="2000">
              <a:solidFill>
                <a:srgbClr val="01316C"/>
              </a:solidFill>
              <a:latin typeface="Calibri"/>
              <a:cs typeface="Calibri"/>
            </a:endParaRPr>
          </a:p>
          <a:p>
            <a:pPr lvl="1"/>
            <a:endParaRPr lang="en-US" sz="2000">
              <a:solidFill>
                <a:srgbClr val="01316C"/>
              </a:solidFill>
              <a:latin typeface="Calibri"/>
              <a:cs typeface="Calibri"/>
            </a:endParaRPr>
          </a:p>
          <a:p>
            <a:pPr lvl="1"/>
            <a:endParaRPr lang="en-US" sz="2000">
              <a:solidFill>
                <a:srgbClr val="01316C"/>
              </a:solidFill>
              <a:latin typeface="Calibri"/>
              <a:cs typeface="Calibri"/>
            </a:endParaRPr>
          </a:p>
          <a:p>
            <a:pPr lvl="1"/>
            <a:endParaRPr lang="en-US" sz="2000">
              <a:solidFill>
                <a:srgbClr val="01316C"/>
              </a:solidFill>
              <a:latin typeface="Calibri"/>
              <a:cs typeface="Calibri"/>
            </a:endParaRPr>
          </a:p>
          <a:p>
            <a:r>
              <a:rPr lang="en-US" sz="2800">
                <a:solidFill>
                  <a:srgbClr val="01316C"/>
                </a:solidFill>
                <a:latin typeface="Calibri"/>
                <a:cs typeface="Calibri"/>
              </a:rPr>
              <a:t>Tokenizes words</a:t>
            </a:r>
          </a:p>
          <a:p>
            <a:pPr lvl="1"/>
            <a:r>
              <a:rPr lang="en-US" sz="2000">
                <a:solidFill>
                  <a:srgbClr val="01316C"/>
                </a:solidFill>
                <a:latin typeface="Calibri"/>
                <a:cs typeface="Calibri"/>
              </a:rPr>
              <a:t>Craftsbury becomes Crafts## and ##bury</a:t>
            </a:r>
          </a:p>
          <a:p>
            <a:r>
              <a:rPr lang="en-US" sz="2800">
                <a:solidFill>
                  <a:srgbClr val="01316C"/>
                </a:solidFill>
                <a:latin typeface="Calibri"/>
                <a:cs typeface="Calibri"/>
              </a:rPr>
              <a:t>Uses surrounding words (Sentence context)</a:t>
            </a:r>
          </a:p>
          <a:p>
            <a:pPr lvl="1"/>
            <a:r>
              <a:rPr lang="en-US" sz="2000">
                <a:solidFill>
                  <a:srgbClr val="01316C"/>
                </a:solidFill>
                <a:latin typeface="Calibri"/>
                <a:cs typeface="Calibri"/>
              </a:rPr>
              <a:t>John works at _______.</a:t>
            </a:r>
          </a:p>
          <a:p>
            <a:r>
              <a:rPr lang="en-US" sz="2800">
                <a:solidFill>
                  <a:srgbClr val="01316C"/>
                </a:solidFill>
                <a:latin typeface="Calibri"/>
                <a:cs typeface="Calibri"/>
              </a:rPr>
              <a:t>Is Case Sensitive</a:t>
            </a:r>
          </a:p>
          <a:p>
            <a:r>
              <a:rPr lang="en-US" sz="2800">
                <a:solidFill>
                  <a:srgbClr val="01316C"/>
                </a:solidFill>
                <a:latin typeface="Calibri"/>
                <a:cs typeface="Calibri"/>
              </a:rPr>
              <a:t>Can be further fine-tuned by training on a corpus</a:t>
            </a:r>
          </a:p>
          <a:p>
            <a:pPr marL="0" indent="0">
              <a:buNone/>
            </a:pPr>
            <a:endParaRPr lang="en-US">
              <a:solidFill>
                <a:srgbClr val="01316C"/>
              </a:solidFill>
              <a:latin typeface="Calibri"/>
              <a:cs typeface="Calibri"/>
            </a:endParaRPr>
          </a:p>
        </p:txBody>
      </p:sp>
      <p:sp>
        <p:nvSpPr>
          <p:cNvPr id="5" name="Title 1">
            <a:extLst>
              <a:ext uri="{FF2B5EF4-FFF2-40B4-BE49-F238E27FC236}">
                <a16:creationId xmlns:a16="http://schemas.microsoft.com/office/drawing/2014/main" id="{97457FF2-C741-0546-9E12-10C62C829031}"/>
              </a:ext>
            </a:extLst>
          </p:cNvPr>
          <p:cNvSpPr txBox="1">
            <a:spLocks/>
          </p:cNvSpPr>
          <p:nvPr/>
        </p:nvSpPr>
        <p:spPr>
          <a:xfrm>
            <a:off x="824159" y="313744"/>
            <a:ext cx="10972800" cy="1143000"/>
          </a:xfrm>
        </p:spPr>
        <p:txBody>
          <a:bodyPr/>
          <a:lstStyle>
            <a:lvl1pPr algn="ctr" defTabSz="914400" rtl="0" eaLnBrk="1" latinLnBrk="0" hangingPunct="1">
              <a:lnSpc>
                <a:spcPct val="90000"/>
              </a:lnSpc>
              <a:spcBef>
                <a:spcPct val="0"/>
              </a:spcBef>
              <a:buNone/>
              <a:defRPr sz="4400" b="1" i="0" kern="1200">
                <a:solidFill>
                  <a:srgbClr val="E46C0A"/>
                </a:solidFill>
                <a:latin typeface="ITC Franklin Gothic Std Book" panose="020B0504030503020204" pitchFamily="34" charset="0"/>
                <a:ea typeface="+mj-ea"/>
                <a:cs typeface="ITC Franklin Gothic Std Book" panose="020B0504030503020204" pitchFamily="34" charset="0"/>
              </a:defRPr>
            </a:lvl1pPr>
          </a:lstStyle>
          <a:p>
            <a:r>
              <a:rPr lang="en-US" sz="4000"/>
              <a:t>BERT - Named Entity Recognition (NER)</a:t>
            </a:r>
          </a:p>
        </p:txBody>
      </p:sp>
      <p:pic>
        <p:nvPicPr>
          <p:cNvPr id="8" name="Picture 7" descr="screenshot of a sentence tagged using an NER system.&#10;&#10;The sentence is 'My name is Wolfgang and I live in Berlin. I work at Google and drink Starbucks'&#10;&#10;The word 'Wolfgang' is tagged in red as a person&#10;The word 'Berlin' is tagged in Pink as a location&#10;The word 'Google' is tagged in Green as an Organization&#10;The word 'Starbucks' is tagged in purple as an Misc entity" title="Named Entity Recognition Example">
            <a:extLst>
              <a:ext uri="{FF2B5EF4-FFF2-40B4-BE49-F238E27FC236}">
                <a16:creationId xmlns:a16="http://schemas.microsoft.com/office/drawing/2014/main" id="{FBD22B63-2FE9-DE45-9C39-A0F5BF370950}"/>
              </a:ext>
            </a:extLst>
          </p:cNvPr>
          <p:cNvPicPr>
            <a:picLocks noChangeAspect="1"/>
          </p:cNvPicPr>
          <p:nvPr/>
        </p:nvPicPr>
        <p:blipFill rotWithShape="1">
          <a:blip r:embed="rId3"/>
          <a:srcRect b="53667"/>
          <a:stretch/>
        </p:blipFill>
        <p:spPr>
          <a:xfrm>
            <a:off x="1640316" y="2469996"/>
            <a:ext cx="8054116" cy="1075245"/>
          </a:xfrm>
          <a:prstGeom prst="rect">
            <a:avLst/>
          </a:prstGeom>
          <a:ln>
            <a:solidFill>
              <a:schemeClr val="accent1"/>
            </a:solidFill>
          </a:ln>
        </p:spPr>
      </p:pic>
      <p:sp>
        <p:nvSpPr>
          <p:cNvPr id="9" name="Rectangle 8">
            <a:extLst>
              <a:ext uri="{FF2B5EF4-FFF2-40B4-BE49-F238E27FC236}">
                <a16:creationId xmlns:a16="http://schemas.microsoft.com/office/drawing/2014/main" id="{76C58E67-F264-3544-B392-5330D091BB8E}"/>
              </a:ext>
            </a:extLst>
          </p:cNvPr>
          <p:cNvSpPr/>
          <p:nvPr/>
        </p:nvSpPr>
        <p:spPr>
          <a:xfrm>
            <a:off x="9696727" y="2543583"/>
            <a:ext cx="2376211" cy="923330"/>
          </a:xfrm>
          <a:prstGeom prst="rect">
            <a:avLst/>
          </a:prstGeom>
        </p:spPr>
        <p:txBody>
          <a:bodyPr wrap="square" lIns="91440" tIns="45720" rIns="91440" bIns="45720" anchor="t">
            <a:spAutoFit/>
          </a:bodyPr>
          <a:lstStyle/>
          <a:p>
            <a:r>
              <a:rPr lang="en-US"/>
              <a:t>Tagging by </a:t>
            </a:r>
            <a:r>
              <a:rPr lang="en-US" err="1"/>
              <a:t>huggingface</a:t>
            </a:r>
            <a:r>
              <a:rPr lang="en-US"/>
              <a:t> model </a:t>
            </a:r>
            <a:r>
              <a:rPr lang="en-US" err="1"/>
              <a:t>dlsim</a:t>
            </a:r>
            <a:r>
              <a:rPr lang="en-US"/>
              <a:t>/</a:t>
            </a:r>
            <a:r>
              <a:rPr lang="en-US" err="1"/>
              <a:t>bert</a:t>
            </a:r>
            <a:r>
              <a:rPr lang="en-US"/>
              <a:t>-base-NER. </a:t>
            </a:r>
          </a:p>
        </p:txBody>
      </p:sp>
    </p:spTree>
    <p:extLst>
      <p:ext uri="{BB962C8B-B14F-4D97-AF65-F5344CB8AC3E}">
        <p14:creationId xmlns:p14="http://schemas.microsoft.com/office/powerpoint/2010/main" val="449705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0064" y="1187362"/>
            <a:ext cx="10939402" cy="4422449"/>
          </a:xfrm>
        </p:spPr>
        <p:txBody>
          <a:bodyPr lIns="91440" tIns="45720" rIns="91440" bIns="45720" anchor="t"/>
          <a:lstStyle/>
          <a:p>
            <a:r>
              <a:rPr lang="en-US" sz="2200" b="1">
                <a:solidFill>
                  <a:srgbClr val="01316C"/>
                </a:solidFill>
                <a:latin typeface="Calibri"/>
                <a:cs typeface="Calibri"/>
              </a:rPr>
              <a:t>Use NER to extract organization names from the articles to identify company names</a:t>
            </a:r>
            <a:endParaRPr lang="en-US" b="1">
              <a:solidFill>
                <a:srgbClr val="000000"/>
              </a:solidFill>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pPr lvl="1"/>
            <a:endParaRPr lang="en-US" sz="2200">
              <a:solidFill>
                <a:srgbClr val="01316C"/>
              </a:solidFill>
              <a:latin typeface="Calibri"/>
              <a:cs typeface="Calibri"/>
            </a:endParaRPr>
          </a:p>
          <a:p>
            <a:r>
              <a:rPr lang="en" sz="2200" b="1">
                <a:solidFill>
                  <a:srgbClr val="01316C"/>
                </a:solidFill>
                <a:latin typeface="Calibri"/>
                <a:cs typeface="Calibri"/>
              </a:rPr>
              <a:t>Fuzzy Match (</a:t>
            </a:r>
            <a:r>
              <a:rPr lang="en" sz="2200" b="1" err="1">
                <a:solidFill>
                  <a:srgbClr val="01316C"/>
                </a:solidFill>
                <a:latin typeface="Calibri"/>
                <a:cs typeface="Calibri"/>
              </a:rPr>
              <a:t>fuzzywuzzy</a:t>
            </a:r>
            <a:r>
              <a:rPr lang="en" sz="2200" b="1">
                <a:solidFill>
                  <a:srgbClr val="01316C"/>
                </a:solidFill>
                <a:latin typeface="Calibri"/>
                <a:cs typeface="Calibri"/>
              </a:rPr>
              <a:t>) extracted names with DNA company names to evaluate NER</a:t>
            </a:r>
            <a:endParaRPr lang="en-US" sz="2200" b="1">
              <a:solidFill>
                <a:srgbClr val="01316C"/>
              </a:solidFill>
              <a:latin typeface="Calibri"/>
              <a:cs typeface="Calibri"/>
            </a:endParaRPr>
          </a:p>
          <a:p>
            <a:pPr lvl="1"/>
            <a:endParaRPr lang="en-US" sz="2200">
              <a:latin typeface="ITC Franklin Gothic Std Book"/>
              <a:cs typeface="Calibri"/>
            </a:endParaRPr>
          </a:p>
          <a:p>
            <a:endParaRPr lang="en-US" sz="2200">
              <a:solidFill>
                <a:srgbClr val="01316C"/>
              </a:solidFill>
              <a:latin typeface="Calibri"/>
              <a:cs typeface="Calibri"/>
            </a:endParaRPr>
          </a:p>
          <a:p>
            <a:pPr marL="0" indent="0">
              <a:buNone/>
            </a:pPr>
            <a:endParaRPr lang="en-US" sz="2200">
              <a:solidFill>
                <a:srgbClr val="01316C"/>
              </a:solidFill>
              <a:latin typeface="Calibri"/>
              <a:cs typeface="Calibri"/>
            </a:endParaRPr>
          </a:p>
        </p:txBody>
      </p:sp>
      <p:sp>
        <p:nvSpPr>
          <p:cNvPr id="5" name="Title 1">
            <a:extLst>
              <a:ext uri="{FF2B5EF4-FFF2-40B4-BE49-F238E27FC236}">
                <a16:creationId xmlns:a16="http://schemas.microsoft.com/office/drawing/2014/main" id="{97457FF2-C741-0546-9E12-10C62C829031}"/>
              </a:ext>
            </a:extLst>
          </p:cNvPr>
          <p:cNvSpPr txBox="1">
            <a:spLocks/>
          </p:cNvSpPr>
          <p:nvPr/>
        </p:nvSpPr>
        <p:spPr>
          <a:xfrm>
            <a:off x="824159" y="313744"/>
            <a:ext cx="10972800" cy="1143000"/>
          </a:xfrm>
        </p:spPr>
        <p:txBody>
          <a:bodyPr/>
          <a:lstStyle>
            <a:lvl1pPr algn="ctr" defTabSz="914400" rtl="0" eaLnBrk="1" latinLnBrk="0" hangingPunct="1">
              <a:lnSpc>
                <a:spcPct val="90000"/>
              </a:lnSpc>
              <a:spcBef>
                <a:spcPct val="0"/>
              </a:spcBef>
              <a:buNone/>
              <a:defRPr sz="4400" b="1" i="0" kern="1200">
                <a:solidFill>
                  <a:srgbClr val="E46C0A"/>
                </a:solidFill>
                <a:latin typeface="ITC Franklin Gothic Std Book" panose="020B0504030503020204" pitchFamily="34" charset="0"/>
                <a:ea typeface="+mj-ea"/>
                <a:cs typeface="ITC Franklin Gothic Std Book" panose="020B0504030503020204" pitchFamily="34" charset="0"/>
              </a:defRPr>
            </a:lvl1pPr>
          </a:lstStyle>
          <a:p>
            <a:r>
              <a:rPr lang="en-US" sz="4000"/>
              <a:t>BERT - Named Entity Recognition (NER)</a:t>
            </a:r>
          </a:p>
        </p:txBody>
      </p:sp>
      <p:pic>
        <p:nvPicPr>
          <p:cNvPr id="2" name="Google Shape;466;p53" descr="A table showing examples of how NER was used to extract company names from article text. &#10;For example row 2 column 2 is the article text that says &quot;Millenium Research Group: US Market for dental treatments...&quot;&#10;&#10;and row 2 column 5 mentions the list of organizations extracted using NER&#10;&#10;[millenium research group, zimmer, keystone...]" title="Using NER to extract organization names">
            <a:extLst>
              <a:ext uri="{FF2B5EF4-FFF2-40B4-BE49-F238E27FC236}">
                <a16:creationId xmlns:a16="http://schemas.microsoft.com/office/drawing/2014/main" id="{C00DDE63-9F3B-4A79-AE5B-F3D5323DD77E}"/>
              </a:ext>
            </a:extLst>
          </p:cNvPr>
          <p:cNvPicPr preferRelativeResize="0"/>
          <p:nvPr/>
        </p:nvPicPr>
        <p:blipFill>
          <a:blip r:embed="rId3">
            <a:alphaModFix/>
          </a:blip>
          <a:stretch>
            <a:fillRect/>
          </a:stretch>
        </p:blipFill>
        <p:spPr>
          <a:xfrm>
            <a:off x="3007954" y="1619027"/>
            <a:ext cx="6019187" cy="2898824"/>
          </a:xfrm>
          <a:prstGeom prst="rect">
            <a:avLst/>
          </a:prstGeom>
          <a:noFill/>
          <a:ln>
            <a:noFill/>
          </a:ln>
        </p:spPr>
      </p:pic>
      <p:grpSp>
        <p:nvGrpSpPr>
          <p:cNvPr id="12" name="Group 11" descr="This table shows the method of matching Innovators from column 1 to the Orgs from NER at column 5, and indicating the highest match in column 8, to show how often our system is able to pick the correct organizations from an article." title="Fuzzy Match table results">
            <a:extLst>
              <a:ext uri="{FF2B5EF4-FFF2-40B4-BE49-F238E27FC236}">
                <a16:creationId xmlns:a16="http://schemas.microsoft.com/office/drawing/2014/main" id="{73A870E5-4E06-480A-8C53-0CE2D2BF8AE5}"/>
              </a:ext>
            </a:extLst>
          </p:cNvPr>
          <p:cNvGrpSpPr/>
          <p:nvPr/>
        </p:nvGrpSpPr>
        <p:grpSpPr>
          <a:xfrm>
            <a:off x="1799666" y="4947894"/>
            <a:ext cx="8790290" cy="1806804"/>
            <a:chOff x="1799666" y="4947894"/>
            <a:chExt cx="8790290" cy="1806804"/>
          </a:xfrm>
        </p:grpSpPr>
        <p:pic>
          <p:nvPicPr>
            <p:cNvPr id="4" name="Google Shape;460;p52" descr="Graphical user interface, text&#10;&#10;Description automatically generated">
              <a:extLst>
                <a:ext uri="{FF2B5EF4-FFF2-40B4-BE49-F238E27FC236}">
                  <a16:creationId xmlns:a16="http://schemas.microsoft.com/office/drawing/2014/main" id="{963D7438-B93B-4551-841A-354F0608CEB1}"/>
                </a:ext>
              </a:extLst>
            </p:cNvPr>
            <p:cNvPicPr preferRelativeResize="0"/>
            <p:nvPr/>
          </p:nvPicPr>
          <p:blipFill>
            <a:blip r:embed="rId4">
              <a:alphaModFix/>
            </a:blip>
            <a:stretch>
              <a:fillRect/>
            </a:stretch>
          </p:blipFill>
          <p:spPr>
            <a:xfrm>
              <a:off x="1799666" y="5324064"/>
              <a:ext cx="8790290" cy="1430634"/>
            </a:xfrm>
            <a:prstGeom prst="rect">
              <a:avLst/>
            </a:prstGeom>
            <a:noFill/>
            <a:ln>
              <a:noFill/>
            </a:ln>
          </p:spPr>
        </p:pic>
        <p:pic>
          <p:nvPicPr>
            <p:cNvPr id="11" name="Picture 11">
              <a:extLst>
                <a:ext uri="{FF2B5EF4-FFF2-40B4-BE49-F238E27FC236}">
                  <a16:creationId xmlns:a16="http://schemas.microsoft.com/office/drawing/2014/main" id="{0C2E4259-A69B-41AD-B93F-C6605B758105}"/>
                </a:ext>
              </a:extLst>
            </p:cNvPr>
            <p:cNvPicPr>
              <a:picLocks noChangeAspect="1"/>
            </p:cNvPicPr>
            <p:nvPr/>
          </p:nvPicPr>
          <p:blipFill>
            <a:blip r:embed="rId5"/>
            <a:stretch>
              <a:fillRect/>
            </a:stretch>
          </p:blipFill>
          <p:spPr>
            <a:xfrm>
              <a:off x="2076450" y="4947894"/>
              <a:ext cx="8310562" cy="376924"/>
            </a:xfrm>
            <a:prstGeom prst="rect">
              <a:avLst/>
            </a:prstGeom>
          </p:spPr>
        </p:pic>
      </p:grpSp>
    </p:spTree>
    <p:extLst>
      <p:ext uri="{BB962C8B-B14F-4D97-AF65-F5344CB8AC3E}">
        <p14:creationId xmlns:p14="http://schemas.microsoft.com/office/powerpoint/2010/main" val="237287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30" y="192556"/>
            <a:ext cx="10972800" cy="1143000"/>
          </a:xfrm>
        </p:spPr>
        <p:txBody>
          <a:bodyPr/>
          <a:lstStyle/>
          <a:p>
            <a:r>
              <a:rPr lang="en-US" sz="4000" dirty="0"/>
              <a:t>NER – Company Name Extraction </a:t>
            </a:r>
          </a:p>
        </p:txBody>
      </p:sp>
      <p:sp>
        <p:nvSpPr>
          <p:cNvPr id="3" name="Content Placeholder 2"/>
          <p:cNvSpPr>
            <a:spLocks noGrp="1"/>
          </p:cNvSpPr>
          <p:nvPr>
            <p:ph idx="1"/>
          </p:nvPr>
        </p:nvSpPr>
        <p:spPr>
          <a:xfrm>
            <a:off x="1202561" y="1090589"/>
            <a:ext cx="10434577" cy="4422449"/>
          </a:xfrm>
        </p:spPr>
        <p:txBody>
          <a:bodyPr lIns="91440" tIns="45720" rIns="91440" bIns="45720" anchor="t"/>
          <a:lstStyle/>
          <a:p>
            <a:r>
              <a:rPr lang="en-US" sz="2400">
                <a:solidFill>
                  <a:srgbClr val="01316C"/>
                </a:solidFill>
                <a:latin typeface="Calibri"/>
                <a:cs typeface="Calibri"/>
              </a:rPr>
              <a:t>Performance Results for labeled data from 3 Sectors:</a:t>
            </a:r>
            <a:endParaRPr lang="en-US"/>
          </a:p>
        </p:txBody>
      </p:sp>
      <p:graphicFrame>
        <p:nvGraphicFramePr>
          <p:cNvPr id="7" name="Table 6">
            <a:extLst>
              <a:ext uri="{FF2B5EF4-FFF2-40B4-BE49-F238E27FC236}">
                <a16:creationId xmlns:a16="http://schemas.microsoft.com/office/drawing/2014/main" id="{9763B7B5-A25D-41C2-A44B-FD038A6274FB}"/>
              </a:ext>
            </a:extLst>
          </p:cNvPr>
          <p:cNvGraphicFramePr>
            <a:graphicFrameLocks noGrp="1"/>
          </p:cNvGraphicFramePr>
          <p:nvPr>
            <p:extLst>
              <p:ext uri="{D42A27DB-BD31-4B8C-83A1-F6EECF244321}">
                <p14:modId xmlns:p14="http://schemas.microsoft.com/office/powerpoint/2010/main" val="436399744"/>
              </p:ext>
            </p:extLst>
          </p:nvPr>
        </p:nvGraphicFramePr>
        <p:xfrm>
          <a:off x="1894320" y="2003136"/>
          <a:ext cx="8689344" cy="2910576"/>
        </p:xfrm>
        <a:graphic>
          <a:graphicData uri="http://schemas.openxmlformats.org/drawingml/2006/table">
            <a:tbl>
              <a:tblPr firstRow="1" bandRow="1">
                <a:tableStyleId>{5C22544A-7EE6-4342-B048-85BDC9FD1C3A}</a:tableStyleId>
              </a:tblPr>
              <a:tblGrid>
                <a:gridCol w="4067173">
                  <a:extLst>
                    <a:ext uri="{9D8B030D-6E8A-4147-A177-3AD203B41FA5}">
                      <a16:colId xmlns:a16="http://schemas.microsoft.com/office/drawing/2014/main" val="2748263292"/>
                    </a:ext>
                  </a:extLst>
                </a:gridCol>
                <a:gridCol w="1238249">
                  <a:extLst>
                    <a:ext uri="{9D8B030D-6E8A-4147-A177-3AD203B41FA5}">
                      <a16:colId xmlns:a16="http://schemas.microsoft.com/office/drawing/2014/main" val="3217169895"/>
                    </a:ext>
                  </a:extLst>
                </a:gridCol>
                <a:gridCol w="1381124">
                  <a:extLst>
                    <a:ext uri="{9D8B030D-6E8A-4147-A177-3AD203B41FA5}">
                      <a16:colId xmlns:a16="http://schemas.microsoft.com/office/drawing/2014/main" val="4178279762"/>
                    </a:ext>
                  </a:extLst>
                </a:gridCol>
                <a:gridCol w="2002798">
                  <a:extLst>
                    <a:ext uri="{9D8B030D-6E8A-4147-A177-3AD203B41FA5}">
                      <a16:colId xmlns:a16="http://schemas.microsoft.com/office/drawing/2014/main" val="2990389964"/>
                    </a:ext>
                  </a:extLst>
                </a:gridCol>
              </a:tblGrid>
              <a:tr h="727644">
                <a:tc>
                  <a:txBody>
                    <a:bodyPr/>
                    <a:lstStyle/>
                    <a:p>
                      <a:endParaRPr lang="en-US" dirty="0">
                        <a:solidFill>
                          <a:schemeClr val="bg1">
                            <a:lumMod val="95000"/>
                          </a:schemeClr>
                        </a:solidFill>
                        <a:effectLst/>
                      </a:endParaRPr>
                    </a:p>
                  </a:txBody>
                  <a:tcPr marL="0" marR="0" marT="0" marB="0" anchor="ctr"/>
                </a:tc>
                <a:tc>
                  <a:txBody>
                    <a:bodyPr/>
                    <a:lstStyle/>
                    <a:p>
                      <a:pPr algn="ctr"/>
                      <a:r>
                        <a:rPr lang="en-US">
                          <a:solidFill>
                            <a:schemeClr val="bg1">
                              <a:lumMod val="95000"/>
                            </a:schemeClr>
                          </a:solidFill>
                          <a:effectLst/>
                        </a:rPr>
                        <a:t>Pharma</a:t>
                      </a:r>
                    </a:p>
                  </a:txBody>
                  <a:tcPr marL="0" marR="0" marT="0" marB="0" anchor="ctr"/>
                </a:tc>
                <a:tc>
                  <a:txBody>
                    <a:bodyPr/>
                    <a:lstStyle/>
                    <a:p>
                      <a:pPr algn="ctr"/>
                      <a:r>
                        <a:rPr lang="en-US">
                          <a:solidFill>
                            <a:schemeClr val="bg1">
                              <a:lumMod val="95000"/>
                            </a:schemeClr>
                          </a:solidFill>
                          <a:effectLst/>
                        </a:rPr>
                        <a:t>Food &amp; Beverage</a:t>
                      </a:r>
                    </a:p>
                  </a:txBody>
                  <a:tcPr marL="0" marR="0" marT="0" marB="0" anchor="ctr"/>
                </a:tc>
                <a:tc>
                  <a:txBody>
                    <a:bodyPr/>
                    <a:lstStyle/>
                    <a:p>
                      <a:pPr algn="ctr"/>
                      <a:r>
                        <a:rPr lang="en-US">
                          <a:solidFill>
                            <a:schemeClr val="bg1">
                              <a:lumMod val="95000"/>
                            </a:schemeClr>
                          </a:solidFill>
                          <a:effectLst/>
                        </a:rPr>
                        <a:t>Software</a:t>
                      </a:r>
                    </a:p>
                  </a:txBody>
                  <a:tcPr marL="0" marR="0" marT="0" marB="0" anchor="ctr"/>
                </a:tc>
                <a:extLst>
                  <a:ext uri="{0D108BD9-81ED-4DB2-BD59-A6C34878D82A}">
                    <a16:rowId xmlns:a16="http://schemas.microsoft.com/office/drawing/2014/main" val="4165003435"/>
                  </a:ext>
                </a:extLst>
              </a:tr>
              <a:tr h="727644">
                <a:tc>
                  <a:txBody>
                    <a:bodyPr/>
                    <a:lstStyle/>
                    <a:p>
                      <a:r>
                        <a:rPr lang="en-US">
                          <a:solidFill>
                            <a:srgbClr val="01316C"/>
                          </a:solidFill>
                          <a:effectLst/>
                        </a:rPr>
                        <a:t>Total Number of Labeled Company Names:</a:t>
                      </a:r>
                    </a:p>
                  </a:txBody>
                  <a:tcPr marL="0" marR="0" marT="0" marB="0" anchor="ctr"/>
                </a:tc>
                <a:tc>
                  <a:txBody>
                    <a:bodyPr/>
                    <a:lstStyle/>
                    <a:p>
                      <a:pPr algn="r"/>
                      <a:r>
                        <a:rPr lang="en-US">
                          <a:solidFill>
                            <a:srgbClr val="01316C"/>
                          </a:solidFill>
                        </a:rPr>
                        <a:t>32</a:t>
                      </a:r>
                    </a:p>
                  </a:txBody>
                  <a:tcPr marL="0" marR="0" marT="0" marB="0" anchor="ctr"/>
                </a:tc>
                <a:tc>
                  <a:txBody>
                    <a:bodyPr/>
                    <a:lstStyle/>
                    <a:p>
                      <a:pPr algn="r"/>
                      <a:r>
                        <a:rPr lang="en-US">
                          <a:solidFill>
                            <a:srgbClr val="01316C"/>
                          </a:solidFill>
                        </a:rPr>
                        <a:t>129</a:t>
                      </a:r>
                    </a:p>
                  </a:txBody>
                  <a:tcPr marL="0" marR="0" marT="0" marB="0" anchor="ctr"/>
                </a:tc>
                <a:tc>
                  <a:txBody>
                    <a:bodyPr/>
                    <a:lstStyle/>
                    <a:p>
                      <a:pPr algn="r"/>
                      <a:r>
                        <a:rPr lang="en-US">
                          <a:solidFill>
                            <a:srgbClr val="01316C"/>
                          </a:solidFill>
                        </a:rPr>
                        <a:t>232</a:t>
                      </a:r>
                    </a:p>
                  </a:txBody>
                  <a:tcPr marL="0" marR="0" marT="0" marB="0" anchor="ctr"/>
                </a:tc>
                <a:extLst>
                  <a:ext uri="{0D108BD9-81ED-4DB2-BD59-A6C34878D82A}">
                    <a16:rowId xmlns:a16="http://schemas.microsoft.com/office/drawing/2014/main" val="3601177493"/>
                  </a:ext>
                </a:extLst>
              </a:tr>
              <a:tr h="363822">
                <a:tc>
                  <a:txBody>
                    <a:bodyPr/>
                    <a:lstStyle/>
                    <a:p>
                      <a:r>
                        <a:rPr lang="en-US">
                          <a:solidFill>
                            <a:srgbClr val="01316C"/>
                          </a:solidFill>
                          <a:effectLst/>
                        </a:rPr>
                        <a:t>Exact Matches:</a:t>
                      </a:r>
                    </a:p>
                  </a:txBody>
                  <a:tcPr marL="0" marR="0" marT="0" marB="0" anchor="ctr"/>
                </a:tc>
                <a:tc>
                  <a:txBody>
                    <a:bodyPr/>
                    <a:lstStyle/>
                    <a:p>
                      <a:pPr algn="r"/>
                      <a:r>
                        <a:rPr lang="en-US">
                          <a:solidFill>
                            <a:srgbClr val="01316C"/>
                          </a:solidFill>
                        </a:rPr>
                        <a:t>12</a:t>
                      </a:r>
                    </a:p>
                  </a:txBody>
                  <a:tcPr marL="0" marR="0" marT="0" marB="0" anchor="ctr"/>
                </a:tc>
                <a:tc>
                  <a:txBody>
                    <a:bodyPr/>
                    <a:lstStyle/>
                    <a:p>
                      <a:pPr algn="r"/>
                      <a:r>
                        <a:rPr lang="en-US">
                          <a:solidFill>
                            <a:srgbClr val="01316C"/>
                          </a:solidFill>
                        </a:rPr>
                        <a:t>36</a:t>
                      </a:r>
                    </a:p>
                  </a:txBody>
                  <a:tcPr marL="0" marR="0" marT="0" marB="0" anchor="ctr"/>
                </a:tc>
                <a:tc>
                  <a:txBody>
                    <a:bodyPr/>
                    <a:lstStyle/>
                    <a:p>
                      <a:pPr algn="r"/>
                      <a:r>
                        <a:rPr lang="en-US">
                          <a:solidFill>
                            <a:srgbClr val="01316C"/>
                          </a:solidFill>
                        </a:rPr>
                        <a:t>112</a:t>
                      </a:r>
                    </a:p>
                  </a:txBody>
                  <a:tcPr marL="0" marR="0" marT="0" marB="0" anchor="ctr"/>
                </a:tc>
                <a:extLst>
                  <a:ext uri="{0D108BD9-81ED-4DB2-BD59-A6C34878D82A}">
                    <a16:rowId xmlns:a16="http://schemas.microsoft.com/office/drawing/2014/main" val="2523212452"/>
                  </a:ext>
                </a:extLst>
              </a:tr>
              <a:tr h="363822">
                <a:tc>
                  <a:txBody>
                    <a:bodyPr/>
                    <a:lstStyle/>
                    <a:p>
                      <a:r>
                        <a:rPr lang="en-US">
                          <a:solidFill>
                            <a:srgbClr val="01316C"/>
                          </a:solidFill>
                          <a:effectLst/>
                        </a:rPr>
                        <a:t>Fuzzy Matches:</a:t>
                      </a:r>
                    </a:p>
                  </a:txBody>
                  <a:tcPr marL="0" marR="0" marT="0" marB="0" anchor="ctr"/>
                </a:tc>
                <a:tc>
                  <a:txBody>
                    <a:bodyPr/>
                    <a:lstStyle/>
                    <a:p>
                      <a:pPr algn="r"/>
                      <a:r>
                        <a:rPr lang="en-US">
                          <a:solidFill>
                            <a:srgbClr val="01316C"/>
                          </a:solidFill>
                        </a:rPr>
                        <a:t>14</a:t>
                      </a:r>
                    </a:p>
                  </a:txBody>
                  <a:tcPr marL="0" marR="0" marT="0" marB="0" anchor="ctr"/>
                </a:tc>
                <a:tc>
                  <a:txBody>
                    <a:bodyPr/>
                    <a:lstStyle/>
                    <a:p>
                      <a:pPr algn="r"/>
                      <a:r>
                        <a:rPr lang="en-US">
                          <a:solidFill>
                            <a:srgbClr val="01316C"/>
                          </a:solidFill>
                        </a:rPr>
                        <a:t>73</a:t>
                      </a:r>
                    </a:p>
                  </a:txBody>
                  <a:tcPr marL="0" marR="0" marT="0" marB="0" anchor="ctr"/>
                </a:tc>
                <a:tc>
                  <a:txBody>
                    <a:bodyPr/>
                    <a:lstStyle/>
                    <a:p>
                      <a:pPr algn="r"/>
                      <a:r>
                        <a:rPr lang="en-US">
                          <a:solidFill>
                            <a:srgbClr val="01316C"/>
                          </a:solidFill>
                        </a:rPr>
                        <a:t>80</a:t>
                      </a:r>
                    </a:p>
                  </a:txBody>
                  <a:tcPr marL="0" marR="0" marT="0" marB="0" anchor="ctr"/>
                </a:tc>
                <a:extLst>
                  <a:ext uri="{0D108BD9-81ED-4DB2-BD59-A6C34878D82A}">
                    <a16:rowId xmlns:a16="http://schemas.microsoft.com/office/drawing/2014/main" val="4078519559"/>
                  </a:ext>
                </a:extLst>
              </a:tr>
              <a:tr h="363822">
                <a:tc>
                  <a:txBody>
                    <a:bodyPr/>
                    <a:lstStyle/>
                    <a:p>
                      <a:r>
                        <a:rPr lang="en-US">
                          <a:solidFill>
                            <a:srgbClr val="01316C"/>
                          </a:solidFill>
                          <a:effectLst/>
                        </a:rPr>
                        <a:t>Total Matches:</a:t>
                      </a:r>
                    </a:p>
                  </a:txBody>
                  <a:tcPr marL="0" marR="0" marT="0" marB="0" anchor="ctr"/>
                </a:tc>
                <a:tc>
                  <a:txBody>
                    <a:bodyPr/>
                    <a:lstStyle/>
                    <a:p>
                      <a:pPr algn="r"/>
                      <a:r>
                        <a:rPr lang="en-US">
                          <a:solidFill>
                            <a:srgbClr val="01316C"/>
                          </a:solidFill>
                        </a:rPr>
                        <a:t>26</a:t>
                      </a:r>
                    </a:p>
                  </a:txBody>
                  <a:tcPr marL="0" marR="0" marT="0" marB="0" anchor="ctr"/>
                </a:tc>
                <a:tc>
                  <a:txBody>
                    <a:bodyPr/>
                    <a:lstStyle/>
                    <a:p>
                      <a:pPr algn="r"/>
                      <a:r>
                        <a:rPr lang="en-US">
                          <a:solidFill>
                            <a:srgbClr val="01316C"/>
                          </a:solidFill>
                        </a:rPr>
                        <a:t>109</a:t>
                      </a:r>
                    </a:p>
                  </a:txBody>
                  <a:tcPr marL="0" marR="0" marT="0" marB="0" anchor="ctr"/>
                </a:tc>
                <a:tc>
                  <a:txBody>
                    <a:bodyPr/>
                    <a:lstStyle/>
                    <a:p>
                      <a:pPr algn="r"/>
                      <a:r>
                        <a:rPr lang="en-US">
                          <a:solidFill>
                            <a:srgbClr val="01316C"/>
                          </a:solidFill>
                        </a:rPr>
                        <a:t>192</a:t>
                      </a:r>
                    </a:p>
                  </a:txBody>
                  <a:tcPr marL="0" marR="0" marT="0" marB="0" anchor="ctr"/>
                </a:tc>
                <a:extLst>
                  <a:ext uri="{0D108BD9-81ED-4DB2-BD59-A6C34878D82A}">
                    <a16:rowId xmlns:a16="http://schemas.microsoft.com/office/drawing/2014/main" val="409379122"/>
                  </a:ext>
                </a:extLst>
              </a:tr>
              <a:tr h="363822">
                <a:tc>
                  <a:txBody>
                    <a:bodyPr/>
                    <a:lstStyle/>
                    <a:p>
                      <a:r>
                        <a:rPr lang="en-US">
                          <a:solidFill>
                            <a:srgbClr val="01316C"/>
                          </a:solidFill>
                          <a:effectLst/>
                        </a:rPr>
                        <a:t>Total Accuracy (%):</a:t>
                      </a:r>
                    </a:p>
                  </a:txBody>
                  <a:tcPr marL="0" marR="0" marT="0" marB="0" anchor="ctr"/>
                </a:tc>
                <a:tc>
                  <a:txBody>
                    <a:bodyPr/>
                    <a:lstStyle/>
                    <a:p>
                      <a:pPr algn="r"/>
                      <a:r>
                        <a:rPr lang="en-US" b="1">
                          <a:solidFill>
                            <a:srgbClr val="01316C"/>
                          </a:solidFill>
                        </a:rPr>
                        <a:t>81%</a:t>
                      </a:r>
                    </a:p>
                  </a:txBody>
                  <a:tcPr marL="0" marR="0" marT="0" marB="0" anchor="ctr"/>
                </a:tc>
                <a:tc>
                  <a:txBody>
                    <a:bodyPr/>
                    <a:lstStyle/>
                    <a:p>
                      <a:pPr algn="r"/>
                      <a:r>
                        <a:rPr lang="en-US" b="1">
                          <a:solidFill>
                            <a:srgbClr val="01316C"/>
                          </a:solidFill>
                        </a:rPr>
                        <a:t>84%</a:t>
                      </a:r>
                      <a:endParaRPr lang="en-US" b="1"/>
                    </a:p>
                  </a:txBody>
                  <a:tcPr marL="0" marR="0" marT="0" marB="0" anchor="ctr"/>
                </a:tc>
                <a:tc>
                  <a:txBody>
                    <a:bodyPr/>
                    <a:lstStyle/>
                    <a:p>
                      <a:pPr algn="r"/>
                      <a:r>
                        <a:rPr lang="en-US" b="1" dirty="0">
                          <a:solidFill>
                            <a:srgbClr val="01316C"/>
                          </a:solidFill>
                        </a:rPr>
                        <a:t>83%</a:t>
                      </a:r>
                    </a:p>
                  </a:txBody>
                  <a:tcPr marL="0" marR="0" marT="0" marB="0" anchor="ctr"/>
                </a:tc>
                <a:extLst>
                  <a:ext uri="{0D108BD9-81ED-4DB2-BD59-A6C34878D82A}">
                    <a16:rowId xmlns:a16="http://schemas.microsoft.com/office/drawing/2014/main" val="3256927528"/>
                  </a:ext>
                </a:extLst>
              </a:tr>
            </a:tbl>
          </a:graphicData>
        </a:graphic>
      </p:graphicFrame>
      <p:sp>
        <p:nvSpPr>
          <p:cNvPr id="4" name="TextBox 3">
            <a:extLst>
              <a:ext uri="{FF2B5EF4-FFF2-40B4-BE49-F238E27FC236}">
                <a16:creationId xmlns:a16="http://schemas.microsoft.com/office/drawing/2014/main" id="{0294FC5D-9B7F-41E1-9CA1-36822DD5BAF5}"/>
              </a:ext>
            </a:extLst>
          </p:cNvPr>
          <p:cNvSpPr txBox="1"/>
          <p:nvPr/>
        </p:nvSpPr>
        <p:spPr>
          <a:xfrm>
            <a:off x="438727" y="6414655"/>
            <a:ext cx="9018110"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solidFill>
                  <a:srgbClr val="01316C"/>
                </a:solidFill>
                <a:latin typeface="ITC Franklin Gothic Std Book"/>
              </a:rPr>
              <a:t>Labeled data is a random sample of articles across all available years, as mentioned in slide 10 </a:t>
            </a:r>
            <a:endParaRPr lang="en-US"/>
          </a:p>
        </p:txBody>
      </p:sp>
    </p:spTree>
    <p:extLst>
      <p:ext uri="{BB962C8B-B14F-4D97-AF65-F5344CB8AC3E}">
        <p14:creationId xmlns:p14="http://schemas.microsoft.com/office/powerpoint/2010/main" val="370221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702815" y="293372"/>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Training for Additional Categories</a:t>
            </a:r>
          </a:p>
        </p:txBody>
      </p:sp>
      <p:sp>
        <p:nvSpPr>
          <p:cNvPr id="5" name="TextBox 4"/>
          <p:cNvSpPr txBox="1"/>
          <p:nvPr/>
        </p:nvSpPr>
        <p:spPr>
          <a:xfrm>
            <a:off x="702815" y="1688444"/>
            <a:ext cx="11321773" cy="1815882"/>
          </a:xfrm>
          <a:prstGeom prst="rect">
            <a:avLst/>
          </a:prstGeom>
          <a:noFill/>
        </p:spPr>
        <p:txBody>
          <a:bodyPr wrap="square" rtlCol="0">
            <a:spAutoFit/>
          </a:bodyPr>
          <a:lstStyle/>
          <a:p>
            <a:r>
              <a:rPr lang="en-US" sz="2800" dirty="0">
                <a:solidFill>
                  <a:srgbClr val="01316C"/>
                </a:solidFill>
                <a:latin typeface="ITC Franklin Gothic Std Book" panose="020B0504030503020204" pitchFamily="34" charset="0"/>
              </a:rPr>
              <a:t>If there are custom categories that need to be extracted, we can use transfer learning to build on the existing categories that the model is trained for, and then add training data for new categories.</a:t>
            </a:r>
          </a:p>
        </p:txBody>
      </p:sp>
    </p:spTree>
    <p:extLst>
      <p:ext uri="{BB962C8B-B14F-4D97-AF65-F5344CB8AC3E}">
        <p14:creationId xmlns:p14="http://schemas.microsoft.com/office/powerpoint/2010/main" val="3291045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example of NER being used to tag text data from a clinical diagnosis text, where the Patient symptoms and issues are highlighted in yellow, Tests administered by a healthcare professional are highlighted in red and Treatments administered are highlighted in blue." title="Results of NER Annotation in Clinical Practice">
            <a:extLst>
              <a:ext uri="{FF2B5EF4-FFF2-40B4-BE49-F238E27FC236}">
                <a16:creationId xmlns:a16="http://schemas.microsoft.com/office/drawing/2014/main" id="{6151B136-2561-445F-852A-9B063772A1BA}"/>
              </a:ext>
            </a:extLst>
          </p:cNvPr>
          <p:cNvPicPr>
            <a:picLocks noChangeAspect="1"/>
          </p:cNvPicPr>
          <p:nvPr/>
        </p:nvPicPr>
        <p:blipFill>
          <a:blip r:embed="rId3"/>
          <a:stretch>
            <a:fillRect/>
          </a:stretch>
        </p:blipFill>
        <p:spPr>
          <a:xfrm>
            <a:off x="1116429" y="1548890"/>
            <a:ext cx="10083586" cy="4834101"/>
          </a:xfrm>
          <a:prstGeom prst="rect">
            <a:avLst/>
          </a:prstGeom>
        </p:spPr>
      </p:pic>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3" name="Rectangle 2">
            <a:extLst>
              <a:ext uri="{FF2B5EF4-FFF2-40B4-BE49-F238E27FC236}">
                <a16:creationId xmlns:a16="http://schemas.microsoft.com/office/drawing/2014/main" id="{CA313711-4781-4301-B923-A442CDC2B139}"/>
              </a:ext>
            </a:extLst>
          </p:cNvPr>
          <p:cNvSpPr/>
          <p:nvPr/>
        </p:nvSpPr>
        <p:spPr>
          <a:xfrm>
            <a:off x="0" y="603942"/>
            <a:ext cx="12256478" cy="1446550"/>
          </a:xfrm>
          <a:prstGeom prst="rect">
            <a:avLst/>
          </a:prstGeom>
        </p:spPr>
        <p:txBody>
          <a:bodyPr wrap="square">
            <a:spAutoFit/>
          </a:bodyPr>
          <a:lstStyle/>
          <a:p>
            <a:pPr algn="ctr"/>
            <a:r>
              <a:rPr lang="en-US" sz="4400" b="1" dirty="0">
                <a:solidFill>
                  <a:srgbClr val="00306C"/>
                </a:solidFill>
                <a:latin typeface="ITC Franklin Gothic Std Book" panose="020B0504030503020204"/>
              </a:rPr>
              <a:t>Applications of BERT:</a:t>
            </a:r>
          </a:p>
          <a:p>
            <a:pPr algn="ctr"/>
            <a:r>
              <a:rPr lang="en-US" sz="4400" i="1" dirty="0">
                <a:solidFill>
                  <a:srgbClr val="00306C"/>
                </a:solidFill>
                <a:latin typeface="ITC Franklin Gothic Std Book" panose="020B0504030503020204"/>
              </a:rPr>
              <a:t>Named Entity Recognition</a:t>
            </a:r>
          </a:p>
        </p:txBody>
      </p:sp>
      <p:sp>
        <p:nvSpPr>
          <p:cNvPr id="2" name="Slide Number Placeholder 1">
            <a:extLst>
              <a:ext uri="{FF2B5EF4-FFF2-40B4-BE49-F238E27FC236}">
                <a16:creationId xmlns:a16="http://schemas.microsoft.com/office/drawing/2014/main" id="{7409DD64-C5A8-4C33-96D9-A1FD5C07FEFF}"/>
              </a:ext>
            </a:extLst>
          </p:cNvPr>
          <p:cNvSpPr>
            <a:spLocks noGrp="1"/>
          </p:cNvSpPr>
          <p:nvPr>
            <p:ph type="sldNum" sz="quarter" idx="12"/>
          </p:nvPr>
        </p:nvSpPr>
        <p:spPr/>
        <p:txBody>
          <a:bodyPr/>
          <a:lstStyle/>
          <a:p>
            <a:fld id="{6B0A811D-F3F9-4A1F-B241-B660D2918E75}" type="slidenum">
              <a:rPr lang="en-US" smtClean="0"/>
              <a:t>17</a:t>
            </a:fld>
            <a:endParaRPr lang="en-US"/>
          </a:p>
        </p:txBody>
      </p:sp>
      <p:sp>
        <p:nvSpPr>
          <p:cNvPr id="7" name="TextBox 6">
            <a:extLst>
              <a:ext uri="{FF2B5EF4-FFF2-40B4-BE49-F238E27FC236}">
                <a16:creationId xmlns:a16="http://schemas.microsoft.com/office/drawing/2014/main" id="{E9C08703-6DF6-4684-BE0D-0A1353E95ED1}"/>
              </a:ext>
            </a:extLst>
          </p:cNvPr>
          <p:cNvSpPr txBox="1"/>
          <p:nvPr/>
        </p:nvSpPr>
        <p:spPr>
          <a:xfrm>
            <a:off x="6295194" y="5965962"/>
            <a:ext cx="6127296" cy="646331"/>
          </a:xfrm>
          <a:prstGeom prst="rect">
            <a:avLst/>
          </a:prstGeom>
          <a:noFill/>
        </p:spPr>
        <p:txBody>
          <a:bodyPr wrap="square">
            <a:spAutoFit/>
          </a:bodyPr>
          <a:lstStyle/>
          <a:p>
            <a:r>
              <a:rPr lang="en-US">
                <a:solidFill>
                  <a:srgbClr val="00306C"/>
                </a:solidFill>
              </a:rPr>
              <a:t>https://towardsdatascience.com/named-entity-recognition-ner-with-bert-in-spark-nlp-874df20d1d77</a:t>
            </a:r>
          </a:p>
        </p:txBody>
      </p:sp>
    </p:spTree>
    <p:extLst>
      <p:ext uri="{BB962C8B-B14F-4D97-AF65-F5344CB8AC3E}">
        <p14:creationId xmlns:p14="http://schemas.microsoft.com/office/powerpoint/2010/main" val="20162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118" y="205529"/>
            <a:ext cx="9368315" cy="1333849"/>
          </a:xfrm>
        </p:spPr>
        <p:txBody>
          <a:bodyPr/>
          <a:lstStyle/>
          <a:p>
            <a:r>
              <a:rPr lang="en-US" sz="4000" dirty="0"/>
              <a:t>Bert - Question and Answering (</a:t>
            </a:r>
            <a:r>
              <a:rPr lang="en-US" sz="4000" dirty="0" err="1"/>
              <a:t>QnA</a:t>
            </a:r>
            <a:r>
              <a:rPr lang="en-US" sz="4000" dirty="0"/>
              <a:t>)</a:t>
            </a:r>
          </a:p>
        </p:txBody>
      </p:sp>
      <p:sp>
        <p:nvSpPr>
          <p:cNvPr id="3" name="Content Placeholder 2"/>
          <p:cNvSpPr>
            <a:spLocks noGrp="1"/>
          </p:cNvSpPr>
          <p:nvPr>
            <p:ph idx="1"/>
          </p:nvPr>
        </p:nvSpPr>
        <p:spPr/>
        <p:txBody>
          <a:bodyPr/>
          <a:lstStyle/>
          <a:p>
            <a:pPr>
              <a:buChar char="-"/>
            </a:pPr>
            <a:r>
              <a:rPr lang="en-US" dirty="0"/>
              <a:t>BERT uses token embedding similarities to retrieve answers to a given question, from a given reference corpus of information.</a:t>
            </a:r>
          </a:p>
          <a:p>
            <a:r>
              <a:rPr lang="en-US" dirty="0"/>
              <a:t>We use </a:t>
            </a:r>
            <a:r>
              <a:rPr lang="en-US" dirty="0" err="1"/>
              <a:t>QnA</a:t>
            </a:r>
            <a:r>
              <a:rPr lang="en-US" dirty="0"/>
              <a:t> to extract company and product names</a:t>
            </a:r>
          </a:p>
          <a:p>
            <a:endParaRPr lang="en-US" dirty="0"/>
          </a:p>
        </p:txBody>
      </p:sp>
      <p:pic>
        <p:nvPicPr>
          <p:cNvPr id="5" name="Picture 2">
            <a:extLst>
              <a:ext uri="{FF2B5EF4-FFF2-40B4-BE49-F238E27FC236}">
                <a16:creationId xmlns:a16="http://schemas.microsoft.com/office/drawing/2014/main" id="{EEC91FF9-1F27-4D79-9AF4-C8C863102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358" y="3843519"/>
            <a:ext cx="3493837" cy="255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28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3" name="Google Shape;483;p56" descr="Here we highlight the difference in confidence score when extracting product names from title vs extracting product names from the leading paragraph.&#10;&#10;This is to illustrate that the added context helps increase the confidence score for the predicted answer." title="Illustration of Q/A system using full article text"/>
          <p:cNvPicPr preferRelativeResize="0"/>
          <p:nvPr/>
        </p:nvPicPr>
        <p:blipFill>
          <a:blip r:embed="rId3">
            <a:alphaModFix/>
          </a:blip>
          <a:stretch>
            <a:fillRect/>
          </a:stretch>
        </p:blipFill>
        <p:spPr>
          <a:xfrm>
            <a:off x="435933" y="1058867"/>
            <a:ext cx="10755451" cy="5464403"/>
          </a:xfrm>
          <a:prstGeom prst="rect">
            <a:avLst/>
          </a:prstGeom>
          <a:noFill/>
          <a:ln>
            <a:noFill/>
          </a:ln>
        </p:spPr>
      </p:pic>
      <p:sp>
        <p:nvSpPr>
          <p:cNvPr id="6" name="Title 1">
            <a:extLst>
              <a:ext uri="{FF2B5EF4-FFF2-40B4-BE49-F238E27FC236}">
                <a16:creationId xmlns:a16="http://schemas.microsoft.com/office/drawing/2014/main" id="{072F50D7-479A-C743-8978-B27BF0834ECF}"/>
              </a:ext>
            </a:extLst>
          </p:cNvPr>
          <p:cNvSpPr txBox="1">
            <a:spLocks/>
          </p:cNvSpPr>
          <p:nvPr/>
        </p:nvSpPr>
        <p:spPr>
          <a:xfrm>
            <a:off x="763529" y="282892"/>
            <a:ext cx="10100258" cy="1143000"/>
          </a:xfrm>
          <a:prstGeom prst="rect">
            <a:avLst/>
          </a:prstGeom>
        </p:spPr>
        <p:txBody>
          <a:bodyPr spcFirstLastPara="1" wrap="square" lIns="91425" tIns="91425" rIns="91425" bIns="91425" anchor="t" anchorCtr="0">
            <a:noAutofit/>
          </a:bodyPr>
          <a:lstStyle>
            <a:lvl1pPr lvl="0" algn="l" defTabSz="914400" rtl="0" eaLnBrk="1" latinLnBrk="0" hangingPunct="1">
              <a:lnSpc>
                <a:spcPct val="90000"/>
              </a:lnSpc>
              <a:spcBef>
                <a:spcPts val="0"/>
              </a:spcBef>
              <a:spcAft>
                <a:spcPts val="0"/>
              </a:spcAft>
              <a:buSzPts val="3600"/>
              <a:buNone/>
              <a:defRPr sz="4400" kern="1200">
                <a:solidFill>
                  <a:schemeClr val="tx1"/>
                </a:solidFill>
                <a:latin typeface="+mj-lt"/>
                <a:ea typeface="+mj-ea"/>
                <a:cs typeface="+mj-cs"/>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sz="4000" b="1" dirty="0">
                <a:solidFill>
                  <a:srgbClr val="E46C0A"/>
                </a:solidFill>
                <a:latin typeface="ITC Franklin Gothic Std Book" panose="020B0504030503020204" pitchFamily="34" charset="0"/>
              </a:rPr>
              <a:t>BERT - Question and Answering (</a:t>
            </a:r>
            <a:r>
              <a:rPr lang="en-US" sz="4000" b="1" dirty="0" err="1">
                <a:solidFill>
                  <a:srgbClr val="E46C0A"/>
                </a:solidFill>
                <a:latin typeface="ITC Franklin Gothic Std Book" panose="020B0504030503020204" pitchFamily="34" charset="0"/>
              </a:rPr>
              <a:t>QnA</a:t>
            </a:r>
            <a:r>
              <a:rPr lang="en-US" sz="4000" b="1" dirty="0">
                <a:solidFill>
                  <a:srgbClr val="E46C0A"/>
                </a:solidFill>
                <a:latin typeface="ITC Franklin Gothic Std Book" panose="020B0504030503020204" pitchFamily="34" charset="0"/>
              </a:rPr>
              <a:t>)</a:t>
            </a:r>
          </a:p>
        </p:txBody>
      </p:sp>
    </p:spTree>
    <p:extLst>
      <p:ext uri="{BB962C8B-B14F-4D97-AF65-F5344CB8AC3E}">
        <p14:creationId xmlns:p14="http://schemas.microsoft.com/office/powerpoint/2010/main" val="39983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4D62CA8-B49F-AD40-9F6F-C93F20C81E27}"/>
              </a:ext>
            </a:extLst>
          </p:cNvPr>
          <p:cNvSpPr>
            <a:spLocks noGrp="1"/>
          </p:cNvSpPr>
          <p:nvPr>
            <p:ph type="title"/>
          </p:nvPr>
        </p:nvSpPr>
        <p:spPr>
          <a:xfrm>
            <a:off x="635551" y="136702"/>
            <a:ext cx="10972800" cy="577769"/>
          </a:xfrm>
        </p:spPr>
        <p:txBody>
          <a:bodyPr>
            <a:noAutofit/>
          </a:bodyPr>
          <a:lstStyle/>
          <a:p>
            <a:r>
              <a:rPr lang="en-US" sz="4000"/>
              <a:t>Current Measure of Innovation</a:t>
            </a:r>
          </a:p>
        </p:txBody>
      </p:sp>
      <p:sp>
        <p:nvSpPr>
          <p:cNvPr id="5" name="Content Placeholder 4">
            <a:extLst>
              <a:ext uri="{FF2B5EF4-FFF2-40B4-BE49-F238E27FC236}">
                <a16:creationId xmlns:a16="http://schemas.microsoft.com/office/drawing/2014/main" id="{65DED8BA-C11F-BE48-A424-1E4DB7F339BA}"/>
              </a:ext>
            </a:extLst>
          </p:cNvPr>
          <p:cNvSpPr>
            <a:spLocks noGrp="1"/>
          </p:cNvSpPr>
          <p:nvPr>
            <p:ph idx="1"/>
          </p:nvPr>
        </p:nvSpPr>
        <p:spPr>
          <a:xfrm>
            <a:off x="909335" y="1148075"/>
            <a:ext cx="11301715" cy="4422449"/>
          </a:xfrm>
        </p:spPr>
        <p:txBody>
          <a:bodyPr/>
          <a:lstStyle/>
          <a:p>
            <a:endParaRPr lang="en-US">
              <a:solidFill>
                <a:srgbClr val="01316C"/>
              </a:solidFill>
            </a:endParaRPr>
          </a:p>
          <a:p>
            <a:pPr lvl="1"/>
            <a:endParaRPr lang="en-US">
              <a:solidFill>
                <a:srgbClr val="01316C"/>
              </a:solidFill>
            </a:endParaRPr>
          </a:p>
          <a:p>
            <a:pPr marL="460375" indent="-457200"/>
            <a:endParaRPr lang="en-US">
              <a:solidFill>
                <a:srgbClr val="01316C"/>
              </a:solidFill>
            </a:endParaRPr>
          </a:p>
          <a:p>
            <a:pPr lvl="1"/>
            <a:endParaRPr lang="en-US">
              <a:solidFill>
                <a:srgbClr val="01316C"/>
              </a:solidFill>
            </a:endParaRPr>
          </a:p>
        </p:txBody>
      </p:sp>
      <p:pic>
        <p:nvPicPr>
          <p:cNvPr id="9" name="Picture 6" descr="A picture containing transport, wheel&#10;&#10;Description generated with high confidence">
            <a:extLst>
              <a:ext uri="{FF2B5EF4-FFF2-40B4-BE49-F238E27FC236}">
                <a16:creationId xmlns:a16="http://schemas.microsoft.com/office/drawing/2014/main" id="{5ABB9E33-4CBF-4311-8B12-D6E37B3A198F}"/>
              </a:ext>
            </a:extLst>
          </p:cNvPr>
          <p:cNvPicPr>
            <a:picLocks noChangeAspect="1"/>
          </p:cNvPicPr>
          <p:nvPr/>
        </p:nvPicPr>
        <p:blipFill>
          <a:blip r:embed="rId3"/>
          <a:stretch>
            <a:fillRect/>
          </a:stretch>
        </p:blipFill>
        <p:spPr>
          <a:xfrm>
            <a:off x="10786189" y="5889886"/>
            <a:ext cx="936145" cy="944032"/>
          </a:xfrm>
          <a:prstGeom prst="rect">
            <a:avLst/>
          </a:prstGeom>
        </p:spPr>
      </p:pic>
      <p:pic>
        <p:nvPicPr>
          <p:cNvPr id="1028" name="Picture 4">
            <a:extLst>
              <a:ext uri="{FF2B5EF4-FFF2-40B4-BE49-F238E27FC236}">
                <a16:creationId xmlns:a16="http://schemas.microsoft.com/office/drawing/2014/main" id="{3604D086-2A3D-4731-BA31-866CF0B0C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36" y="444985"/>
            <a:ext cx="5105400" cy="16800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96B1766-BFC5-44D0-8FE7-B5C5CD83E1B2}"/>
              </a:ext>
            </a:extLst>
          </p:cNvPr>
          <p:cNvSpPr txBox="1"/>
          <p:nvPr/>
        </p:nvSpPr>
        <p:spPr>
          <a:xfrm>
            <a:off x="908563" y="1256856"/>
            <a:ext cx="4399447" cy="5016758"/>
          </a:xfrm>
          <a:prstGeom prst="rect">
            <a:avLst/>
          </a:prstGeom>
          <a:noFill/>
        </p:spPr>
        <p:txBody>
          <a:bodyPr wrap="square">
            <a:spAutoFit/>
          </a:bodyPr>
          <a:lstStyle/>
          <a:p>
            <a:r>
              <a:rPr lang="en-US" sz="2000" b="1" i="1" dirty="0" err="1">
                <a:solidFill>
                  <a:srgbClr val="01316C"/>
                </a:solidFill>
                <a:latin typeface="Calibri"/>
                <a:cs typeface="Calibri"/>
              </a:rPr>
              <a:t>EuroStat</a:t>
            </a:r>
            <a:r>
              <a:rPr lang="en-US" sz="2000" b="1" i="1" dirty="0">
                <a:solidFill>
                  <a:srgbClr val="01316C"/>
                </a:solidFill>
                <a:latin typeface="Calibri"/>
                <a:cs typeface="Calibri"/>
              </a:rPr>
              <a:t>: Community Innovation Survey</a:t>
            </a:r>
          </a:p>
          <a:p>
            <a:pPr marL="285750" indent="-285750">
              <a:buFont typeface="Arial" panose="020B0604020202020204" pitchFamily="34" charset="0"/>
              <a:buChar char="•"/>
            </a:pPr>
            <a:r>
              <a:rPr lang="en-US" sz="2000" dirty="0">
                <a:solidFill>
                  <a:srgbClr val="01316C"/>
                </a:solidFill>
                <a:latin typeface="Calibri"/>
                <a:cs typeface="Calibri"/>
              </a:rPr>
              <a:t>Conducted every 2 years by EU member states and ESS member countries</a:t>
            </a:r>
          </a:p>
          <a:p>
            <a:pPr marL="285750" indent="-285750">
              <a:buFont typeface="Arial" panose="020B0604020202020204" pitchFamily="34" charset="0"/>
              <a:buChar char="•"/>
            </a:pPr>
            <a:r>
              <a:rPr lang="en-US" sz="2000" dirty="0">
                <a:solidFill>
                  <a:srgbClr val="01316C"/>
                </a:solidFill>
                <a:latin typeface="Calibri"/>
                <a:cs typeface="Calibri"/>
              </a:rPr>
              <a:t>Survey of innovation activity by enterprises </a:t>
            </a:r>
          </a:p>
          <a:p>
            <a:pPr marL="285750" indent="-285750">
              <a:buFont typeface="Arial" panose="020B0604020202020204" pitchFamily="34" charset="0"/>
              <a:buChar char="•"/>
            </a:pPr>
            <a:endParaRPr lang="en-US" sz="2000" dirty="0">
              <a:solidFill>
                <a:srgbClr val="01316C"/>
              </a:solidFill>
              <a:latin typeface="Calibri"/>
              <a:cs typeface="Calibri"/>
            </a:endParaRPr>
          </a:p>
          <a:p>
            <a:r>
              <a:rPr lang="en-US" sz="2000" b="1" i="1" dirty="0">
                <a:solidFill>
                  <a:srgbClr val="01316C"/>
                </a:solidFill>
                <a:latin typeface="Calibri"/>
                <a:cs typeface="Calibri"/>
              </a:rPr>
              <a:t>Annual Business Survey (US Census Bureau and NSF/NCSES)</a:t>
            </a:r>
          </a:p>
          <a:p>
            <a:pPr marL="285750" indent="-285750">
              <a:buFont typeface="Arial" panose="020B0604020202020204" pitchFamily="34" charset="0"/>
              <a:buChar char="•"/>
            </a:pPr>
            <a:r>
              <a:rPr lang="en-US" sz="2000" dirty="0">
                <a:solidFill>
                  <a:srgbClr val="01316C"/>
                </a:solidFill>
                <a:latin typeface="Calibri"/>
                <a:cs typeface="Calibri"/>
              </a:rPr>
              <a:t>Collects data on R&amp;D, innovation, technology, intellectual property, and business owner characteristics</a:t>
            </a:r>
          </a:p>
          <a:p>
            <a:pPr marL="285750" indent="-285750">
              <a:buFont typeface="Arial" panose="020B0604020202020204" pitchFamily="34" charset="0"/>
              <a:buChar char="•"/>
            </a:pPr>
            <a:r>
              <a:rPr lang="en-US" sz="2000" dirty="0">
                <a:solidFill>
                  <a:srgbClr val="01316C"/>
                </a:solidFill>
                <a:latin typeface="Calibri"/>
                <a:cs typeface="Calibri"/>
              </a:rPr>
              <a:t>Annual; initial year: 2018</a:t>
            </a:r>
          </a:p>
          <a:p>
            <a:pPr marL="285750" indent="-285750">
              <a:buFont typeface="Arial" panose="020B0604020202020204" pitchFamily="34" charset="0"/>
              <a:buChar char="•"/>
            </a:pPr>
            <a:r>
              <a:rPr lang="en-US" sz="2000" dirty="0">
                <a:solidFill>
                  <a:srgbClr val="01316C"/>
                </a:solidFill>
                <a:latin typeface="Calibri"/>
                <a:cs typeface="Calibri"/>
              </a:rPr>
              <a:t>Previously, Business R&amp;D Innovation Survey (BRDIS) launched in  2009</a:t>
            </a:r>
          </a:p>
          <a:p>
            <a:endParaRPr lang="en-US" sz="2000" dirty="0">
              <a:latin typeface="Calibri"/>
              <a:cs typeface="Calibri"/>
            </a:endParaRPr>
          </a:p>
        </p:txBody>
      </p:sp>
      <p:pic>
        <p:nvPicPr>
          <p:cNvPr id="4" name="Picture 3"/>
          <p:cNvPicPr>
            <a:picLocks noChangeAspect="1"/>
          </p:cNvPicPr>
          <p:nvPr/>
        </p:nvPicPr>
        <p:blipFill>
          <a:blip r:embed="rId5"/>
          <a:stretch>
            <a:fillRect/>
          </a:stretch>
        </p:blipFill>
        <p:spPr>
          <a:xfrm>
            <a:off x="5375953" y="3303703"/>
            <a:ext cx="6695716" cy="2547094"/>
          </a:xfrm>
          <a:prstGeom prst="rect">
            <a:avLst/>
          </a:prstGeom>
        </p:spPr>
      </p:pic>
      <p:sp>
        <p:nvSpPr>
          <p:cNvPr id="2" name="TextBox 1">
            <a:extLst>
              <a:ext uri="{FF2B5EF4-FFF2-40B4-BE49-F238E27FC236}">
                <a16:creationId xmlns:a16="http://schemas.microsoft.com/office/drawing/2014/main" id="{1A678FA8-40E2-4843-AE97-BD470BF33A49}"/>
              </a:ext>
            </a:extLst>
          </p:cNvPr>
          <p:cNvSpPr txBox="1"/>
          <p:nvPr/>
        </p:nvSpPr>
        <p:spPr>
          <a:xfrm>
            <a:off x="5308010" y="5890879"/>
            <a:ext cx="3498971" cy="27699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dirty="0">
                <a:solidFill>
                  <a:srgbClr val="01316C"/>
                </a:solidFill>
                <a:latin typeface="ITC Franklin Gothic Std Book"/>
              </a:rPr>
              <a:t>Annual Business Survey (ABS) question on innovation</a:t>
            </a:r>
            <a:endParaRPr lang="en-US" sz="1200" dirty="0"/>
          </a:p>
        </p:txBody>
      </p:sp>
      <p:pic>
        <p:nvPicPr>
          <p:cNvPr id="3" name="Picture 5" descr="Text&#10;&#10;Description automatically generated">
            <a:extLst>
              <a:ext uri="{FF2B5EF4-FFF2-40B4-BE49-F238E27FC236}">
                <a16:creationId xmlns:a16="http://schemas.microsoft.com/office/drawing/2014/main" id="{2C20E6C7-14CC-4365-B91B-E2D72C5EDB36}"/>
              </a:ext>
            </a:extLst>
          </p:cNvPr>
          <p:cNvPicPr>
            <a:picLocks noChangeAspect="1"/>
          </p:cNvPicPr>
          <p:nvPr/>
        </p:nvPicPr>
        <p:blipFill>
          <a:blip r:embed="rId6"/>
          <a:stretch>
            <a:fillRect/>
          </a:stretch>
        </p:blipFill>
        <p:spPr>
          <a:xfrm>
            <a:off x="5356416" y="1744615"/>
            <a:ext cx="6775040" cy="4113028"/>
          </a:xfrm>
          <a:prstGeom prst="rect">
            <a:avLst/>
          </a:prstGeom>
        </p:spPr>
      </p:pic>
    </p:spTree>
    <p:extLst>
      <p:ext uri="{BB962C8B-B14F-4D97-AF65-F5344CB8AC3E}">
        <p14:creationId xmlns:p14="http://schemas.microsoft.com/office/powerpoint/2010/main" val="172903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7"/>
          <p:cNvSpPr txBox="1">
            <a:spLocks noGrp="1"/>
          </p:cNvSpPr>
          <p:nvPr>
            <p:ph type="title"/>
          </p:nvPr>
        </p:nvSpPr>
        <p:spPr>
          <a:xfrm>
            <a:off x="1144574" y="463572"/>
            <a:ext cx="9902859" cy="891250"/>
          </a:xfrm>
          <a:prstGeom prst="rect">
            <a:avLst/>
          </a:prstGeom>
        </p:spPr>
        <p:txBody>
          <a:bodyPr spcFirstLastPara="1" wrap="square" lIns="121900" tIns="121900" rIns="121900" bIns="121900" anchor="t" anchorCtr="0">
            <a:noAutofit/>
          </a:bodyPr>
          <a:lstStyle/>
          <a:p>
            <a:r>
              <a:rPr lang="en-US" sz="4000" b="1" dirty="0">
                <a:solidFill>
                  <a:srgbClr val="E46C0A"/>
                </a:solidFill>
                <a:latin typeface="ITC Franklin Gothic Std Book" panose="020B0504030503020204" pitchFamily="34" charset="0"/>
              </a:rPr>
              <a:t>Bert - Question and Answering (</a:t>
            </a:r>
            <a:r>
              <a:rPr lang="en-US" sz="4000" b="1" dirty="0" err="1">
                <a:solidFill>
                  <a:srgbClr val="E46C0A"/>
                </a:solidFill>
                <a:latin typeface="ITC Franklin Gothic Std Book" panose="020B0504030503020204" pitchFamily="34" charset="0"/>
              </a:rPr>
              <a:t>QnA</a:t>
            </a:r>
            <a:r>
              <a:rPr lang="en-US" sz="4000" b="1" dirty="0">
                <a:solidFill>
                  <a:srgbClr val="E46C0A"/>
                </a:solidFill>
                <a:latin typeface="ITC Franklin Gothic Std Book" panose="020B0504030503020204" pitchFamily="34" charset="0"/>
              </a:rPr>
              <a:t>)</a:t>
            </a:r>
          </a:p>
        </p:txBody>
      </p:sp>
      <p:pic>
        <p:nvPicPr>
          <p:cNvPr id="489" name="Google Shape;489;p57" descr="This table describes a few examples of questions asked based on the provided context of the article text, and the corresponding answers extracted." title="Table Illustrating the QnA methods"/>
          <p:cNvPicPr preferRelativeResize="0"/>
          <p:nvPr/>
        </p:nvPicPr>
        <p:blipFill>
          <a:blip r:embed="rId3">
            <a:alphaModFix/>
          </a:blip>
          <a:stretch>
            <a:fillRect/>
          </a:stretch>
        </p:blipFill>
        <p:spPr>
          <a:xfrm>
            <a:off x="281030" y="1862356"/>
            <a:ext cx="12004647" cy="4282580"/>
          </a:xfrm>
          <a:prstGeom prst="rect">
            <a:avLst/>
          </a:prstGeom>
          <a:noFill/>
          <a:ln>
            <a:noFill/>
          </a:ln>
        </p:spPr>
      </p:pic>
    </p:spTree>
    <p:extLst>
      <p:ext uri="{BB962C8B-B14F-4D97-AF65-F5344CB8AC3E}">
        <p14:creationId xmlns:p14="http://schemas.microsoft.com/office/powerpoint/2010/main" val="415413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QnA</a:t>
            </a:r>
            <a:r>
              <a:rPr lang="en-US" dirty="0"/>
              <a:t> - Company and Product Extraction</a:t>
            </a:r>
          </a:p>
        </p:txBody>
      </p:sp>
      <p:graphicFrame>
        <p:nvGraphicFramePr>
          <p:cNvPr id="7" name="Content Placeholder 6"/>
          <p:cNvGraphicFramePr>
            <a:graphicFrameLocks noGrp="1"/>
          </p:cNvGraphicFramePr>
          <p:nvPr>
            <p:ph idx="1"/>
          </p:nvPr>
        </p:nvGraphicFramePr>
        <p:xfrm>
          <a:off x="878113" y="1807033"/>
          <a:ext cx="10958286" cy="4397823"/>
        </p:xfrm>
        <a:graphic>
          <a:graphicData uri="http://schemas.openxmlformats.org/drawingml/2006/table">
            <a:tbl>
              <a:tblPr firstRow="1" bandRow="1">
                <a:tableStyleId>{5C22544A-7EE6-4342-B048-85BDC9FD1C3A}</a:tableStyleId>
              </a:tblPr>
              <a:tblGrid>
                <a:gridCol w="3294974">
                  <a:extLst>
                    <a:ext uri="{9D8B030D-6E8A-4147-A177-3AD203B41FA5}">
                      <a16:colId xmlns:a16="http://schemas.microsoft.com/office/drawing/2014/main" val="1901004588"/>
                    </a:ext>
                  </a:extLst>
                </a:gridCol>
                <a:gridCol w="4131199">
                  <a:extLst>
                    <a:ext uri="{9D8B030D-6E8A-4147-A177-3AD203B41FA5}">
                      <a16:colId xmlns:a16="http://schemas.microsoft.com/office/drawing/2014/main" val="2203845798"/>
                    </a:ext>
                  </a:extLst>
                </a:gridCol>
                <a:gridCol w="3532113">
                  <a:extLst>
                    <a:ext uri="{9D8B030D-6E8A-4147-A177-3AD203B41FA5}">
                      <a16:colId xmlns:a16="http://schemas.microsoft.com/office/drawing/2014/main" val="4125253093"/>
                    </a:ext>
                  </a:extLst>
                </a:gridCol>
              </a:tblGrid>
              <a:tr h="731167">
                <a:tc>
                  <a:txBody>
                    <a:bodyPr/>
                    <a:lstStyle/>
                    <a:p>
                      <a:pPr algn="l" fontAlgn="ctr"/>
                      <a:r>
                        <a:rPr lang="en-US" sz="1700" u="none" strike="noStrike">
                          <a:effectLst/>
                        </a:rPr>
                        <a:t>Pharma</a:t>
                      </a:r>
                      <a:endParaRPr lang="en-US" sz="1700" b="0" i="0" u="none" strike="noStrike">
                        <a:solidFill>
                          <a:srgbClr val="FFFFFF"/>
                        </a:solidFill>
                        <a:effectLst/>
                        <a:latin typeface="Arial" panose="020B0604020202020204" pitchFamily="34" charset="0"/>
                      </a:endParaRPr>
                    </a:p>
                  </a:txBody>
                  <a:tcPr marL="4456" marR="4456" marT="4456" marB="0" anchor="ctr"/>
                </a:tc>
                <a:tc>
                  <a:txBody>
                    <a:bodyPr/>
                    <a:lstStyle/>
                    <a:p>
                      <a:pPr algn="ctr" rtl="0" fontAlgn="ctr"/>
                      <a:r>
                        <a:rPr lang="en-US" sz="1700" u="none" strike="noStrike">
                          <a:effectLst/>
                        </a:rPr>
                        <a:t>Product</a:t>
                      </a:r>
                      <a:endParaRPr lang="en-US" sz="1700" b="1" i="0" u="none" strike="noStrike">
                        <a:solidFill>
                          <a:srgbClr val="F2F2F2"/>
                        </a:solidFill>
                        <a:effectLst/>
                        <a:latin typeface="Calibri" panose="020F0502020204030204" pitchFamily="34" charset="0"/>
                      </a:endParaRPr>
                    </a:p>
                  </a:txBody>
                  <a:tcPr marL="4456" marR="4456" marT="4456" marB="0" anchor="ctr"/>
                </a:tc>
                <a:tc>
                  <a:txBody>
                    <a:bodyPr/>
                    <a:lstStyle/>
                    <a:p>
                      <a:pPr algn="ctr" rtl="0" fontAlgn="ctr"/>
                      <a:r>
                        <a:rPr lang="en-US" sz="1700" u="none" strike="noStrike">
                          <a:effectLst/>
                        </a:rPr>
                        <a:t>Company</a:t>
                      </a:r>
                      <a:endParaRPr lang="en-US" sz="1700" b="1" i="0" u="none" strike="noStrike">
                        <a:solidFill>
                          <a:srgbClr val="F2F2F2"/>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2703766882"/>
                  </a:ext>
                </a:extLst>
              </a:tr>
              <a:tr h="741988">
                <a:tc>
                  <a:txBody>
                    <a:bodyPr/>
                    <a:lstStyle/>
                    <a:p>
                      <a:pPr algn="l" rtl="0" fontAlgn="ctr"/>
                      <a:r>
                        <a:rPr lang="en-US" sz="1700" u="none" strike="noStrike">
                          <a:effectLst/>
                        </a:rPr>
                        <a:t>Total Number of Labeled Names:</a:t>
                      </a:r>
                      <a:endParaRPr lang="en-US" sz="17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dirty="0">
                          <a:effectLst/>
                        </a:rPr>
                        <a:t>284</a:t>
                      </a:r>
                      <a:endParaRPr lang="en-US" sz="3200" b="0" i="0" u="none" strike="noStrike" dirty="0">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a:effectLst/>
                        </a:rPr>
                        <a:t>284</a:t>
                      </a:r>
                      <a:endParaRPr lang="en-US" sz="3200" b="0" i="0" u="none" strike="noStrike">
                        <a:solidFill>
                          <a:srgbClr val="01316C"/>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1736434522"/>
                  </a:ext>
                </a:extLst>
              </a:tr>
              <a:tr h="731167">
                <a:tc>
                  <a:txBody>
                    <a:bodyPr/>
                    <a:lstStyle/>
                    <a:p>
                      <a:pPr algn="l" rtl="0" fontAlgn="ctr"/>
                      <a:r>
                        <a:rPr lang="en-US" sz="1700" u="none" strike="noStrike">
                          <a:effectLst/>
                        </a:rPr>
                        <a:t>Exact Matches:</a:t>
                      </a:r>
                      <a:endParaRPr lang="en-US" sz="17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dirty="0">
                          <a:effectLst/>
                        </a:rPr>
                        <a:t>140</a:t>
                      </a:r>
                      <a:endParaRPr lang="en-US" sz="3200" b="0" i="0" u="none" strike="noStrike" dirty="0">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a:effectLst/>
                        </a:rPr>
                        <a:t>88</a:t>
                      </a:r>
                      <a:endParaRPr lang="en-US" sz="3200" b="0" i="0" u="none" strike="noStrike">
                        <a:solidFill>
                          <a:srgbClr val="01316C"/>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1051550127"/>
                  </a:ext>
                </a:extLst>
              </a:tr>
              <a:tr h="731167">
                <a:tc>
                  <a:txBody>
                    <a:bodyPr/>
                    <a:lstStyle/>
                    <a:p>
                      <a:pPr algn="l" rtl="0" fontAlgn="ctr"/>
                      <a:r>
                        <a:rPr lang="en-US" sz="1700" u="none" strike="noStrike">
                          <a:effectLst/>
                        </a:rPr>
                        <a:t>Fuzzy Matches:</a:t>
                      </a:r>
                      <a:endParaRPr lang="en-US" sz="17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dirty="0">
                          <a:effectLst/>
                        </a:rPr>
                        <a:t>111</a:t>
                      </a:r>
                      <a:endParaRPr lang="en-US" sz="3200" b="0" i="0" u="none" strike="noStrike" dirty="0">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dirty="0">
                          <a:effectLst/>
                        </a:rPr>
                        <a:t>131</a:t>
                      </a:r>
                      <a:endParaRPr lang="en-US" sz="3200" b="0" i="0" u="none" strike="noStrike" dirty="0">
                        <a:solidFill>
                          <a:srgbClr val="01316C"/>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1028568144"/>
                  </a:ext>
                </a:extLst>
              </a:tr>
              <a:tr h="731167">
                <a:tc>
                  <a:txBody>
                    <a:bodyPr/>
                    <a:lstStyle/>
                    <a:p>
                      <a:pPr algn="l" rtl="0" fontAlgn="ctr"/>
                      <a:r>
                        <a:rPr lang="en-US" sz="1700" u="none" strike="noStrike">
                          <a:effectLst/>
                        </a:rPr>
                        <a:t>Total Matches:</a:t>
                      </a:r>
                      <a:endParaRPr lang="en-US" sz="17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a:effectLst/>
                        </a:rPr>
                        <a:t>251</a:t>
                      </a:r>
                      <a:endParaRPr lang="en-US" sz="32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u="none" strike="noStrike" dirty="0">
                          <a:effectLst/>
                        </a:rPr>
                        <a:t>219</a:t>
                      </a:r>
                      <a:endParaRPr lang="en-US" sz="3200" b="0" i="0" u="none" strike="noStrike" dirty="0">
                        <a:solidFill>
                          <a:srgbClr val="01316C"/>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4003395640"/>
                  </a:ext>
                </a:extLst>
              </a:tr>
              <a:tr h="731167">
                <a:tc>
                  <a:txBody>
                    <a:bodyPr/>
                    <a:lstStyle/>
                    <a:p>
                      <a:pPr algn="l" rtl="0" fontAlgn="ctr"/>
                      <a:r>
                        <a:rPr lang="en-US" sz="1700" u="none" strike="noStrike">
                          <a:effectLst/>
                        </a:rPr>
                        <a:t>Total Accuracy (%):</a:t>
                      </a:r>
                      <a:endParaRPr lang="en-US" sz="1700" b="0" i="0" u="none" strike="noStrike">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b="1" u="none" strike="noStrike" dirty="0">
                          <a:effectLst/>
                        </a:rPr>
                        <a:t>88.3%</a:t>
                      </a:r>
                      <a:endParaRPr lang="en-US" sz="3200" b="1" i="0" u="none" strike="noStrike" dirty="0">
                        <a:solidFill>
                          <a:srgbClr val="01316C"/>
                        </a:solidFill>
                        <a:effectLst/>
                        <a:latin typeface="Calibri" panose="020F0502020204030204" pitchFamily="34" charset="0"/>
                      </a:endParaRPr>
                    </a:p>
                  </a:txBody>
                  <a:tcPr marL="4456" marR="4456" marT="4456" marB="0" anchor="ctr"/>
                </a:tc>
                <a:tc>
                  <a:txBody>
                    <a:bodyPr/>
                    <a:lstStyle/>
                    <a:p>
                      <a:pPr algn="r" rtl="0" fontAlgn="ctr"/>
                      <a:r>
                        <a:rPr lang="en-US" sz="3200" b="1" u="none" strike="noStrike" dirty="0">
                          <a:effectLst/>
                        </a:rPr>
                        <a:t>77.1%</a:t>
                      </a:r>
                      <a:endParaRPr lang="en-US" sz="3200" b="1" i="0" u="none" strike="noStrike" dirty="0">
                        <a:solidFill>
                          <a:srgbClr val="01316C"/>
                        </a:solidFill>
                        <a:effectLst/>
                        <a:latin typeface="Calibri" panose="020F0502020204030204" pitchFamily="34" charset="0"/>
                      </a:endParaRPr>
                    </a:p>
                  </a:txBody>
                  <a:tcPr marL="4456" marR="4456" marT="4456" marB="0" anchor="ctr"/>
                </a:tc>
                <a:extLst>
                  <a:ext uri="{0D108BD9-81ED-4DB2-BD59-A6C34878D82A}">
                    <a16:rowId xmlns:a16="http://schemas.microsoft.com/office/drawing/2014/main" val="2326516968"/>
                  </a:ext>
                </a:extLst>
              </a:tr>
            </a:tbl>
          </a:graphicData>
        </a:graphic>
      </p:graphicFrame>
    </p:spTree>
    <p:extLst>
      <p:ext uri="{BB962C8B-B14F-4D97-AF65-F5344CB8AC3E}">
        <p14:creationId xmlns:p14="http://schemas.microsoft.com/office/powerpoint/2010/main" val="173610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5A0492-E4FF-3143-84D2-BCCDF53591B9}"/>
              </a:ext>
            </a:extLst>
          </p:cNvPr>
          <p:cNvSpPr>
            <a:spLocks noGrp="1"/>
          </p:cNvSpPr>
          <p:nvPr>
            <p:ph idx="1"/>
          </p:nvPr>
        </p:nvSpPr>
        <p:spPr>
          <a:xfrm>
            <a:off x="883474" y="1669947"/>
            <a:ext cx="10434577" cy="3395686"/>
          </a:xfrm>
        </p:spPr>
        <p:txBody>
          <a:bodyPr lIns="91440" tIns="45720" rIns="91440" bIns="45720" anchor="t"/>
          <a:lstStyle/>
          <a:p>
            <a:r>
              <a:rPr lang="en-US" dirty="0">
                <a:solidFill>
                  <a:srgbClr val="01316C"/>
                </a:solidFill>
                <a:latin typeface="Calibri"/>
                <a:cs typeface="Calibri"/>
              </a:rPr>
              <a:t>Questions &amp; Comments?</a:t>
            </a:r>
            <a:endParaRPr lang="en-US" sz="2400" b="1" dirty="0">
              <a:latin typeface="Calibri"/>
              <a:cs typeface="Calibri"/>
            </a:endParaRPr>
          </a:p>
          <a:p>
            <a:pPr marL="114300" indent="0">
              <a:lnSpc>
                <a:spcPct val="100000"/>
              </a:lnSpc>
              <a:buNone/>
            </a:pPr>
            <a:r>
              <a:rPr lang="en-US" sz="2400" b="1" dirty="0">
                <a:solidFill>
                  <a:srgbClr val="01316C"/>
                </a:solidFill>
                <a:latin typeface="Calibri"/>
                <a:cs typeface="Calibri"/>
              </a:rPr>
              <a:t>Contact:</a:t>
            </a:r>
          </a:p>
          <a:p>
            <a:pPr marL="114300" indent="0">
              <a:lnSpc>
                <a:spcPct val="100000"/>
              </a:lnSpc>
              <a:buNone/>
            </a:pPr>
            <a:r>
              <a:rPr lang="en-US" sz="1800" b="1" dirty="0">
                <a:solidFill>
                  <a:srgbClr val="01316C"/>
                </a:solidFill>
                <a:latin typeface="Calibri"/>
                <a:cs typeface="Calibri"/>
              </a:rPr>
              <a:t>Thomas Neil Alexander </a:t>
            </a:r>
            <a:r>
              <a:rPr lang="en-US" sz="1800" b="1" dirty="0" err="1">
                <a:solidFill>
                  <a:srgbClr val="01316C"/>
                </a:solidFill>
                <a:latin typeface="Calibri"/>
                <a:cs typeface="Calibri"/>
              </a:rPr>
              <a:t>Kattampallil</a:t>
            </a:r>
            <a:r>
              <a:rPr lang="en-US" sz="1800" b="1" dirty="0">
                <a:solidFill>
                  <a:srgbClr val="01316C"/>
                </a:solidFill>
                <a:latin typeface="Calibri"/>
                <a:cs typeface="Calibri"/>
              </a:rPr>
              <a:t> </a:t>
            </a:r>
            <a:r>
              <a:rPr lang="en-US" sz="1800" dirty="0">
                <a:solidFill>
                  <a:srgbClr val="01316C"/>
                </a:solidFill>
                <a:latin typeface="Calibri"/>
                <a:cs typeface="Calibri"/>
              </a:rPr>
              <a:t>(</a:t>
            </a:r>
            <a:r>
              <a:rPr lang="en-US" sz="1800" dirty="0">
                <a:solidFill>
                  <a:srgbClr val="01316C"/>
                </a:solidFill>
                <a:latin typeface="Calibri"/>
                <a:cs typeface="Calibri"/>
                <a:hlinkClick r:id="rId3"/>
              </a:rPr>
              <a:t>nak3t@virginia.edu</a:t>
            </a:r>
            <a:r>
              <a:rPr lang="en-US" sz="1800" dirty="0">
                <a:solidFill>
                  <a:srgbClr val="01316C"/>
                </a:solidFill>
                <a:latin typeface="Calibri"/>
                <a:cs typeface="Calibri"/>
              </a:rPr>
              <a:t>)</a:t>
            </a:r>
            <a:br>
              <a:rPr lang="en-US" sz="1800" dirty="0">
                <a:latin typeface="Calibri"/>
                <a:cs typeface="Calibri"/>
              </a:rPr>
            </a:br>
            <a:r>
              <a:rPr lang="en-US" sz="1800" dirty="0">
                <a:solidFill>
                  <a:srgbClr val="01316C"/>
                </a:solidFill>
                <a:latin typeface="Calibri"/>
                <a:cs typeface="Calibri"/>
              </a:rPr>
              <a:t>Research Scientist</a:t>
            </a:r>
            <a:br>
              <a:rPr lang="en-US" sz="1800" dirty="0">
                <a:latin typeface="Calibri"/>
                <a:cs typeface="Calibri"/>
              </a:rPr>
            </a:br>
            <a:r>
              <a:rPr lang="en-US" sz="1800" dirty="0" err="1">
                <a:solidFill>
                  <a:srgbClr val="01316C"/>
                </a:solidFill>
                <a:latin typeface="Calibri"/>
                <a:cs typeface="Calibri"/>
              </a:rPr>
              <a:t>Biocomplexity</a:t>
            </a:r>
            <a:r>
              <a:rPr lang="en-US" sz="1800" dirty="0">
                <a:solidFill>
                  <a:srgbClr val="01316C"/>
                </a:solidFill>
                <a:latin typeface="Calibri"/>
                <a:cs typeface="Calibri"/>
              </a:rPr>
              <a:t> Institute, University of Virginia</a:t>
            </a:r>
          </a:p>
          <a:p>
            <a:pPr marL="0" indent="0">
              <a:buNone/>
            </a:pPr>
            <a:endParaRPr lang="en-US" dirty="0">
              <a:solidFill>
                <a:srgbClr val="01316C"/>
              </a:solidFill>
              <a:latin typeface="Calibri"/>
              <a:cs typeface="Calibri"/>
            </a:endParaRPr>
          </a:p>
        </p:txBody>
      </p:sp>
      <p:sp>
        <p:nvSpPr>
          <p:cNvPr id="4" name="Title 12">
            <a:extLst>
              <a:ext uri="{FF2B5EF4-FFF2-40B4-BE49-F238E27FC236}">
                <a16:creationId xmlns:a16="http://schemas.microsoft.com/office/drawing/2014/main" id="{F9919A4F-400F-0B41-AA2A-91D284C6166E}"/>
              </a:ext>
            </a:extLst>
          </p:cNvPr>
          <p:cNvSpPr txBox="1">
            <a:spLocks/>
          </p:cNvSpPr>
          <p:nvPr/>
        </p:nvSpPr>
        <p:spPr>
          <a:xfrm>
            <a:off x="418917" y="461055"/>
            <a:ext cx="10972800" cy="11430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E46C0A"/>
                </a:solidFill>
                <a:latin typeface="ITC Franklin Gothic Std Book" panose="020B0504030503020204" pitchFamily="34" charset="0"/>
              </a:rPr>
              <a:t>Thank you!</a:t>
            </a:r>
          </a:p>
        </p:txBody>
      </p:sp>
      <p:sp>
        <p:nvSpPr>
          <p:cNvPr id="5" name="Rectangle 4">
            <a:extLst>
              <a:ext uri="{FF2B5EF4-FFF2-40B4-BE49-F238E27FC236}">
                <a16:creationId xmlns:a16="http://schemas.microsoft.com/office/drawing/2014/main" id="{054D9B29-4F77-B143-80CA-D17ED5207A9B}"/>
              </a:ext>
            </a:extLst>
          </p:cNvPr>
          <p:cNvSpPr/>
          <p:nvPr/>
        </p:nvSpPr>
        <p:spPr>
          <a:xfrm>
            <a:off x="882613" y="5468812"/>
            <a:ext cx="9759681" cy="1354217"/>
          </a:xfrm>
          <a:prstGeom prst="rect">
            <a:avLst/>
          </a:prstGeom>
        </p:spPr>
        <p:txBody>
          <a:bodyPr wrap="square">
            <a:spAutoFit/>
          </a:bodyPr>
          <a:lstStyle/>
          <a:p>
            <a:r>
              <a:rPr lang="en-US" sz="1600" b="1">
                <a:solidFill>
                  <a:srgbClr val="01316C"/>
                </a:solidFill>
                <a:latin typeface="Calibri"/>
                <a:cs typeface="Calibri"/>
              </a:rPr>
              <a:t>Acknowledgments: </a:t>
            </a:r>
            <a:r>
              <a:rPr lang="en-US" sz="1600">
                <a:solidFill>
                  <a:srgbClr val="01316C"/>
                </a:solidFill>
                <a:latin typeface="Calibri"/>
                <a:cs typeface="Calibri"/>
              </a:rPr>
              <a:t>This material is based on work supported by U.S. Department of Agriculture (58-3AEU-7-0074) and the National Science Foundation (Contract #49100420C0015)</a:t>
            </a:r>
          </a:p>
          <a:p>
            <a:r>
              <a:rPr lang="en-US" sz="1600" b="1">
                <a:solidFill>
                  <a:srgbClr val="01316C"/>
                </a:solidFill>
                <a:latin typeface="Calibri"/>
                <a:cs typeface="Calibri"/>
              </a:rPr>
              <a:t>Disclaimer: </a:t>
            </a:r>
            <a:r>
              <a:rPr lang="en-US" altLang="en-US" sz="1600">
                <a:solidFill>
                  <a:srgbClr val="01316C"/>
                </a:solidFill>
                <a:latin typeface="Calibri"/>
                <a:cs typeface="Calibri"/>
              </a:rPr>
              <a:t>The views expressed in this paper are those of the authors and not necessarily those of their respective institutions.</a:t>
            </a:r>
          </a:p>
          <a:p>
            <a:endParaRPr lang="en-US">
              <a:solidFill>
                <a:schemeClr val="bg1"/>
              </a:solidFill>
              <a:latin typeface="Calibri"/>
              <a:cs typeface="Calibri"/>
            </a:endParaRPr>
          </a:p>
        </p:txBody>
      </p:sp>
    </p:spTree>
    <p:extLst>
      <p:ext uri="{BB962C8B-B14F-4D97-AF65-F5344CB8AC3E}">
        <p14:creationId xmlns:p14="http://schemas.microsoft.com/office/powerpoint/2010/main" val="219868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702815" y="293372"/>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Question Answering</a:t>
            </a:r>
          </a:p>
        </p:txBody>
      </p:sp>
      <p:sp>
        <p:nvSpPr>
          <p:cNvPr id="5" name="TextBox 4"/>
          <p:cNvSpPr txBox="1"/>
          <p:nvPr/>
        </p:nvSpPr>
        <p:spPr>
          <a:xfrm>
            <a:off x="634307" y="1145346"/>
            <a:ext cx="11321773" cy="5262979"/>
          </a:xfrm>
          <a:prstGeom prst="rect">
            <a:avLst/>
          </a:prstGeom>
          <a:noFill/>
        </p:spPr>
        <p:txBody>
          <a:bodyPr wrap="square" rtlCol="0">
            <a:spAutoFit/>
          </a:bodyPr>
          <a:lstStyle/>
          <a:p>
            <a:r>
              <a:rPr lang="en-US" sz="2800" dirty="0">
                <a:solidFill>
                  <a:srgbClr val="01316C"/>
                </a:solidFill>
                <a:latin typeface="ITC Franklin Gothic Std Book" panose="020B0504030503020204" pitchFamily="34" charset="0"/>
              </a:rPr>
              <a:t>Our approach to choosing the correct questions to ask for our data was to have our team come up with potential good questions and test each of them, to pick those that consistently performed well in our set.</a:t>
            </a:r>
          </a:p>
          <a:p>
            <a:r>
              <a:rPr lang="en-US" sz="2800" dirty="0">
                <a:solidFill>
                  <a:srgbClr val="01316C"/>
                </a:solidFill>
                <a:latin typeface="ITC Franklin Gothic Std Book" panose="020B0504030503020204" pitchFamily="34" charset="0"/>
              </a:rPr>
              <a:t>For example, to obtain the name of the innovative product in the pharma sector, some of the questions we tested included:</a:t>
            </a:r>
          </a:p>
          <a:p>
            <a:pPr marL="514350" indent="-514350">
              <a:buFont typeface="+mj-lt"/>
              <a:buAutoNum type="arabicPeriod"/>
            </a:pPr>
            <a:r>
              <a:rPr lang="en-US" sz="1400" dirty="0">
                <a:solidFill>
                  <a:srgbClr val="01316C"/>
                </a:solidFill>
                <a:latin typeface="ITC Franklin Gothic Std Book" panose="020B0504030503020204" pitchFamily="34" charset="0"/>
              </a:rPr>
              <a:t>What’s the newly launched drug?</a:t>
            </a:r>
          </a:p>
          <a:p>
            <a:pPr marL="514350" indent="-514350">
              <a:buFont typeface="+mj-lt"/>
              <a:buAutoNum type="arabicPeriod"/>
            </a:pPr>
            <a:r>
              <a:rPr lang="en-US" sz="1400" dirty="0">
                <a:solidFill>
                  <a:srgbClr val="01316C"/>
                </a:solidFill>
                <a:latin typeface="ITC Franklin Gothic Std Book" panose="020B0504030503020204" pitchFamily="34" charset="0"/>
              </a:rPr>
              <a:t>What is the name of the innovative product?</a:t>
            </a:r>
          </a:p>
          <a:p>
            <a:pPr marL="514350" indent="-514350">
              <a:buFont typeface="+mj-lt"/>
              <a:buAutoNum type="arabicPeriod"/>
            </a:pPr>
            <a:r>
              <a:rPr lang="en-US" sz="1400" dirty="0">
                <a:solidFill>
                  <a:srgbClr val="01316C"/>
                </a:solidFill>
                <a:latin typeface="ITC Franklin Gothic Std Book" panose="020B0504030503020204" pitchFamily="34" charset="0"/>
              </a:rPr>
              <a:t>What is the new drugs name?</a:t>
            </a:r>
          </a:p>
          <a:p>
            <a:pPr marL="514350" indent="-514350">
              <a:buFont typeface="+mj-lt"/>
              <a:buAutoNum type="arabicPeriod"/>
            </a:pPr>
            <a:r>
              <a:rPr lang="en-US" sz="1400" dirty="0">
                <a:solidFill>
                  <a:srgbClr val="01316C"/>
                </a:solidFill>
                <a:latin typeface="ITC Franklin Gothic Std Book" panose="020B0504030503020204" pitchFamily="34" charset="0"/>
              </a:rPr>
              <a:t>What is the innovative new product?</a:t>
            </a:r>
          </a:p>
          <a:p>
            <a:pPr marL="514350" indent="-514350">
              <a:buFont typeface="+mj-lt"/>
              <a:buAutoNum type="arabicPeriod"/>
            </a:pPr>
            <a:r>
              <a:rPr lang="en-US" sz="1400" dirty="0">
                <a:solidFill>
                  <a:srgbClr val="01316C"/>
                </a:solidFill>
                <a:latin typeface="ITC Franklin Gothic Std Book" panose="020B0504030503020204" pitchFamily="34" charset="0"/>
              </a:rPr>
              <a:t>What is the name of the product that will be launched in the future?</a:t>
            </a:r>
          </a:p>
          <a:p>
            <a:endParaRPr lang="en-US" sz="1400" dirty="0">
              <a:solidFill>
                <a:srgbClr val="01316C"/>
              </a:solidFill>
              <a:latin typeface="ITC Franklin Gothic Std Book" panose="020B0504030503020204" pitchFamily="34" charset="0"/>
            </a:endParaRPr>
          </a:p>
          <a:p>
            <a:r>
              <a:rPr lang="en-US" sz="2800" dirty="0">
                <a:solidFill>
                  <a:srgbClr val="01316C"/>
                </a:solidFill>
                <a:latin typeface="ITC Franklin Gothic Std Book" panose="020B0504030503020204" pitchFamily="34" charset="0"/>
              </a:rPr>
              <a:t>Recently, new approaches have been developed that allow for language models to generate an optimal set of questions for a given answer. (</a:t>
            </a:r>
            <a:r>
              <a:rPr lang="en-US" sz="2800" dirty="0">
                <a:solidFill>
                  <a:srgbClr val="01316C"/>
                </a:solidFill>
                <a:latin typeface="ITC Franklin Gothic Std Book" panose="020B0504030503020204" pitchFamily="34" charset="0"/>
                <a:hlinkClick r:id="rId3"/>
              </a:rPr>
              <a:t>Link to Question Generation</a:t>
            </a:r>
            <a:r>
              <a:rPr lang="en-US" sz="2800" dirty="0">
                <a:solidFill>
                  <a:srgbClr val="01316C"/>
                </a:solidFill>
                <a:latin typeface="ITC Franklin Gothic Std Book" panose="020B0504030503020204" pitchFamily="34" charset="0"/>
              </a:rPr>
              <a:t>) </a:t>
            </a:r>
          </a:p>
        </p:txBody>
      </p:sp>
    </p:spTree>
    <p:extLst>
      <p:ext uri="{BB962C8B-B14F-4D97-AF65-F5344CB8AC3E}">
        <p14:creationId xmlns:p14="http://schemas.microsoft.com/office/powerpoint/2010/main" val="2085344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pic>
        <p:nvPicPr>
          <p:cNvPr id="3074" name="Picture 2" descr="Image for post">
            <a:extLst>
              <a:ext uri="{FF2B5EF4-FFF2-40B4-BE49-F238E27FC236}">
                <a16:creationId xmlns:a16="http://schemas.microsoft.com/office/drawing/2014/main" id="{92D5FBD4-91CB-4A4C-AE29-4A2C797A5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70" y="1421121"/>
            <a:ext cx="10944707" cy="34400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4031D15-B8C2-42D8-AC2E-E8488CD9FE5F}"/>
              </a:ext>
            </a:extLst>
          </p:cNvPr>
          <p:cNvSpPr txBox="1"/>
          <p:nvPr/>
        </p:nvSpPr>
        <p:spPr>
          <a:xfrm>
            <a:off x="2122714" y="261594"/>
            <a:ext cx="8647698"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46C0A"/>
                </a:solidFill>
                <a:effectLst/>
                <a:uLnTx/>
                <a:uFillTx/>
                <a:latin typeface="ITC Franklin Gothic Std Book"/>
              </a:rPr>
              <a:t>Input Schema BERT needs:</a:t>
            </a:r>
            <a:endParaRPr lang="en-US" sz="4000" b="1" i="0" u="none" strike="noStrike" kern="1200" cap="none" spc="0" normalizeH="0" baseline="0" noProof="0">
              <a:ln>
                <a:noFill/>
              </a:ln>
              <a:solidFill>
                <a:srgbClr val="E46C0A"/>
              </a:solidFill>
              <a:effectLst/>
              <a:uLnTx/>
              <a:uFillTx/>
              <a:latin typeface="ITC Franklin Gothic Std Book"/>
            </a:endParaRPr>
          </a:p>
        </p:txBody>
      </p:sp>
      <p:sp>
        <p:nvSpPr>
          <p:cNvPr id="19" name="TextBox 18">
            <a:extLst>
              <a:ext uri="{FF2B5EF4-FFF2-40B4-BE49-F238E27FC236}">
                <a16:creationId xmlns:a16="http://schemas.microsoft.com/office/drawing/2014/main" id="{C76B0940-18B5-4A35-BCAE-3D42DCEFDE9F}"/>
              </a:ext>
            </a:extLst>
          </p:cNvPr>
          <p:cNvSpPr txBox="1"/>
          <p:nvPr/>
        </p:nvSpPr>
        <p:spPr>
          <a:xfrm>
            <a:off x="533897" y="5205808"/>
            <a:ext cx="11304255" cy="1477328"/>
          </a:xfrm>
          <a:prstGeom prst="rect">
            <a:avLst/>
          </a:prstGeom>
          <a:noFill/>
        </p:spPr>
        <p:txBody>
          <a:bodyPr wrap="square" lIns="91440" tIns="45720" rIns="91440" bIns="45720" rtlCol="0" anchor="t">
            <a:spAutoFit/>
          </a:bodyPr>
          <a:lstStyle/>
          <a:p>
            <a:r>
              <a:rPr lang="en-US" b="1">
                <a:solidFill>
                  <a:srgbClr val="00306C"/>
                </a:solidFill>
                <a:latin typeface="Calibri"/>
                <a:cs typeface="Calibri"/>
              </a:rPr>
              <a:t>Token Embeddings: </a:t>
            </a:r>
            <a:r>
              <a:rPr lang="en-US" b="0" i="0">
                <a:solidFill>
                  <a:srgbClr val="00306C"/>
                </a:solidFill>
                <a:effectLst/>
                <a:latin typeface="Calibri"/>
                <a:cs typeface="Calibri"/>
              </a:rPr>
              <a:t>A [CLS] token is added to the input word tokens at the beginning of the first sentence and a [SEP] token is inserted at the end of each sentence.</a:t>
            </a:r>
          </a:p>
          <a:p>
            <a:r>
              <a:rPr lang="en-US" b="1">
                <a:solidFill>
                  <a:srgbClr val="00306C"/>
                </a:solidFill>
                <a:latin typeface="Calibri"/>
                <a:cs typeface="Calibri"/>
              </a:rPr>
              <a:t>Sentence Embeddings: </a:t>
            </a:r>
            <a:r>
              <a:rPr lang="en-US">
                <a:solidFill>
                  <a:srgbClr val="00306C"/>
                </a:solidFill>
                <a:latin typeface="Calibri"/>
                <a:cs typeface="Calibri"/>
              </a:rPr>
              <a:t>A marker indicating Sentence B is added to each token. This allows the encoder to distinguish between sentences</a:t>
            </a:r>
          </a:p>
          <a:p>
            <a:r>
              <a:rPr lang="en-US" b="1">
                <a:solidFill>
                  <a:srgbClr val="00306C"/>
                </a:solidFill>
                <a:latin typeface="Calibri"/>
                <a:cs typeface="Calibri"/>
              </a:rPr>
              <a:t>Positional Embeddings: </a:t>
            </a:r>
            <a:r>
              <a:rPr lang="en-US">
                <a:solidFill>
                  <a:srgbClr val="00306C"/>
                </a:solidFill>
                <a:latin typeface="Calibri"/>
                <a:cs typeface="Calibri"/>
              </a:rPr>
              <a:t>A position embedding is added to each token to indicate its position in the sentence</a:t>
            </a:r>
          </a:p>
        </p:txBody>
      </p:sp>
      <p:sp>
        <p:nvSpPr>
          <p:cNvPr id="7" name="TextBox 6">
            <a:extLst>
              <a:ext uri="{FF2B5EF4-FFF2-40B4-BE49-F238E27FC236}">
                <a16:creationId xmlns:a16="http://schemas.microsoft.com/office/drawing/2014/main" id="{37A7A7DC-F073-4290-AF39-A06203E86F99}"/>
              </a:ext>
            </a:extLst>
          </p:cNvPr>
          <p:cNvSpPr txBox="1"/>
          <p:nvPr/>
        </p:nvSpPr>
        <p:spPr>
          <a:xfrm>
            <a:off x="8611763" y="4815285"/>
            <a:ext cx="6093228" cy="369332"/>
          </a:xfrm>
          <a:prstGeom prst="rect">
            <a:avLst/>
          </a:prstGeom>
          <a:noFill/>
        </p:spPr>
        <p:txBody>
          <a:bodyPr wrap="square">
            <a:spAutoFit/>
          </a:bodyPr>
          <a:lstStyle/>
          <a:p>
            <a:pPr marL="466725" lvl="2">
              <a:buClr>
                <a:schemeClr val="dk2"/>
              </a:buClr>
              <a:buSzPts val="2400"/>
            </a:pPr>
            <a:r>
              <a:rPr lang="en-US" i="1">
                <a:solidFill>
                  <a:srgbClr val="01316C"/>
                </a:solidFill>
              </a:rPr>
              <a:t>(</a:t>
            </a:r>
            <a:r>
              <a:rPr lang="en-US" sz="1800" i="1">
                <a:solidFill>
                  <a:srgbClr val="01316C"/>
                </a:solidFill>
              </a:rPr>
              <a:t>Devlin and others, 2019)</a:t>
            </a:r>
          </a:p>
        </p:txBody>
      </p:sp>
    </p:spTree>
    <p:extLst>
      <p:ext uri="{BB962C8B-B14F-4D97-AF65-F5344CB8AC3E}">
        <p14:creationId xmlns:p14="http://schemas.microsoft.com/office/powerpoint/2010/main" val="332729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4D62CA8-B49F-AD40-9F6F-C93F20C81E27}"/>
              </a:ext>
            </a:extLst>
          </p:cNvPr>
          <p:cNvSpPr>
            <a:spLocks noGrp="1"/>
          </p:cNvSpPr>
          <p:nvPr>
            <p:ph type="title"/>
          </p:nvPr>
        </p:nvSpPr>
        <p:spPr>
          <a:xfrm>
            <a:off x="621174" y="240938"/>
            <a:ext cx="10972800" cy="577769"/>
          </a:xfrm>
        </p:spPr>
        <p:txBody>
          <a:bodyPr/>
          <a:lstStyle/>
          <a:p>
            <a:r>
              <a:rPr lang="en-US" sz="4000"/>
              <a:t>Background and Goals</a:t>
            </a:r>
          </a:p>
        </p:txBody>
      </p:sp>
      <p:sp>
        <p:nvSpPr>
          <p:cNvPr id="5" name="Content Placeholder 4">
            <a:extLst>
              <a:ext uri="{FF2B5EF4-FFF2-40B4-BE49-F238E27FC236}">
                <a16:creationId xmlns:a16="http://schemas.microsoft.com/office/drawing/2014/main" id="{65DED8BA-C11F-BE48-A424-1E4DB7F339BA}"/>
              </a:ext>
            </a:extLst>
          </p:cNvPr>
          <p:cNvSpPr>
            <a:spLocks noGrp="1"/>
          </p:cNvSpPr>
          <p:nvPr>
            <p:ph idx="1"/>
          </p:nvPr>
        </p:nvSpPr>
        <p:spPr>
          <a:xfrm>
            <a:off x="1204610" y="986150"/>
            <a:ext cx="10313869" cy="5473816"/>
          </a:xfrm>
        </p:spPr>
        <p:txBody>
          <a:bodyPr lIns="91440" tIns="45720" rIns="91440" bIns="45720" anchor="t"/>
          <a:lstStyle/>
          <a:p>
            <a:pPr marL="349250" lvl="1" indent="-339725">
              <a:lnSpc>
                <a:spcPct val="150000"/>
              </a:lnSpc>
              <a:buClr>
                <a:schemeClr val="dk2"/>
              </a:buClr>
              <a:buSzPts val="2400"/>
              <a:buFont typeface="Arial" panose="020B0604020202020204" pitchFamily="34" charset="0"/>
              <a:buChar char="•"/>
            </a:pPr>
            <a:r>
              <a:rPr lang="en-US" sz="1800">
                <a:solidFill>
                  <a:srgbClr val="01316C"/>
                </a:solidFill>
                <a:latin typeface="Calibri"/>
                <a:cs typeface="Calibri"/>
              </a:rPr>
              <a:t> Can we use alternative (non-survey) data sources to measure business innovation? </a:t>
            </a:r>
            <a:endParaRPr lang="en-US" sz="1800">
              <a:latin typeface="Calibri"/>
              <a:cs typeface="Calibri"/>
            </a:endParaRPr>
          </a:p>
          <a:p>
            <a:pPr lvl="1">
              <a:lnSpc>
                <a:spcPct val="150000"/>
              </a:lnSpc>
            </a:pPr>
            <a:r>
              <a:rPr lang="en-US" sz="1800">
                <a:solidFill>
                  <a:srgbClr val="01316C"/>
                </a:solidFill>
                <a:latin typeface="Calibri"/>
                <a:cs typeface="Calibri"/>
                <a:sym typeface="Trebuchet MS"/>
              </a:rPr>
              <a:t>While </a:t>
            </a:r>
            <a:r>
              <a:rPr lang="en-US" sz="1800" b="1" i="1">
                <a:solidFill>
                  <a:srgbClr val="01316C"/>
                </a:solidFill>
                <a:latin typeface="Calibri"/>
                <a:cs typeface="Calibri"/>
                <a:sym typeface="Trebuchet MS"/>
              </a:rPr>
              <a:t>ABS</a:t>
            </a:r>
            <a:r>
              <a:rPr lang="en-US" sz="1800">
                <a:solidFill>
                  <a:srgbClr val="01316C"/>
                </a:solidFill>
                <a:latin typeface="Calibri"/>
                <a:cs typeface="Calibri"/>
                <a:sym typeface="Trebuchet MS"/>
              </a:rPr>
              <a:t> measures innovation incidence, i.e., the number of </a:t>
            </a:r>
            <a:br>
              <a:rPr lang="en-US" sz="1800">
                <a:latin typeface="Calibri"/>
                <a:cs typeface="Calibri"/>
              </a:rPr>
            </a:br>
            <a:r>
              <a:rPr lang="en-US" sz="1800">
                <a:solidFill>
                  <a:srgbClr val="01316C"/>
                </a:solidFill>
                <a:latin typeface="Calibri"/>
                <a:cs typeface="Calibri"/>
                <a:sym typeface="Trebuchet MS"/>
              </a:rPr>
              <a:t>innovating firms, we aim to test the feasibility of developing methods using </a:t>
            </a:r>
            <a:br>
              <a:rPr lang="en-US" sz="1800">
                <a:latin typeface="Calibri"/>
                <a:cs typeface="Calibri"/>
              </a:rPr>
            </a:br>
            <a:r>
              <a:rPr lang="en-US" sz="1800">
                <a:solidFill>
                  <a:srgbClr val="01316C"/>
                </a:solidFill>
                <a:latin typeface="Calibri"/>
                <a:cs typeface="Calibri"/>
                <a:sym typeface="Trebuchet MS"/>
              </a:rPr>
              <a:t>non-traditional data to obtain richer and complementary innovation measures.</a:t>
            </a:r>
            <a:endParaRPr lang="en-US" sz="1800">
              <a:solidFill>
                <a:srgbClr val="01316C"/>
              </a:solidFill>
              <a:latin typeface="Calibri"/>
              <a:cs typeface="Calibri"/>
            </a:endParaRPr>
          </a:p>
          <a:p>
            <a:pPr>
              <a:lnSpc>
                <a:spcPct val="150000"/>
              </a:lnSpc>
            </a:pPr>
            <a:r>
              <a:rPr lang="en-US" sz="1800">
                <a:solidFill>
                  <a:srgbClr val="01316C"/>
                </a:solidFill>
                <a:latin typeface="Calibri"/>
                <a:cs typeface="Calibri"/>
                <a:sym typeface="Trebuchet MS"/>
              </a:rPr>
              <a:t>We develop </a:t>
            </a:r>
            <a:r>
              <a:rPr lang="en-US" sz="1800" b="1" i="1">
                <a:solidFill>
                  <a:srgbClr val="E46C0A"/>
                </a:solidFill>
                <a:latin typeface="Calibri"/>
                <a:cs typeface="Calibri"/>
              </a:rPr>
              <a:t>natural language processing and machine learning methods</a:t>
            </a:r>
            <a:r>
              <a:rPr lang="en-US" sz="1800">
                <a:solidFill>
                  <a:srgbClr val="01316C"/>
                </a:solidFill>
                <a:latin typeface="Calibri"/>
                <a:cs typeface="Calibri"/>
                <a:sym typeface="Trebuchet MS"/>
              </a:rPr>
              <a:t> using non-survey data to obtain richer and complementary innovation measures.</a:t>
            </a:r>
            <a:endParaRPr lang="en-US" sz="1800">
              <a:solidFill>
                <a:srgbClr val="01316C"/>
              </a:solidFill>
              <a:latin typeface="Calibri"/>
              <a:cs typeface="Calibri"/>
            </a:endParaRPr>
          </a:p>
          <a:p>
            <a:pPr marL="342900" indent="-342900">
              <a:lnSpc>
                <a:spcPct val="150000"/>
              </a:lnSpc>
              <a:buFont typeface="Arial" panose="020B0604020202020204" pitchFamily="34" charset="0"/>
              <a:buChar char="•"/>
            </a:pPr>
            <a:r>
              <a:rPr lang="en-US" sz="1800">
                <a:solidFill>
                  <a:srgbClr val="01316C"/>
                </a:solidFill>
                <a:latin typeface="Calibri"/>
                <a:cs typeface="Calibri"/>
              </a:rPr>
              <a:t>Focus on </a:t>
            </a:r>
            <a:r>
              <a:rPr lang="en-US" sz="1800" b="1" i="1">
                <a:solidFill>
                  <a:srgbClr val="E46C0A"/>
                </a:solidFill>
                <a:latin typeface="Calibri"/>
                <a:cs typeface="Calibri"/>
                <a:sym typeface="Trebuchet MS"/>
              </a:rPr>
              <a:t>opportunity and administrative data</a:t>
            </a:r>
            <a:r>
              <a:rPr lang="en-US" sz="1800">
                <a:solidFill>
                  <a:srgbClr val="01316C"/>
                </a:solidFill>
                <a:latin typeface="Calibri"/>
                <a:cs typeface="Calibri"/>
                <a:sym typeface="Trebuchet MS"/>
              </a:rPr>
              <a:t> (e.g., product announcements, press releases, financial filings).</a:t>
            </a:r>
            <a:endParaRPr lang="en-US" sz="1800">
              <a:solidFill>
                <a:srgbClr val="01316C"/>
              </a:solidFill>
              <a:latin typeface="Calibri"/>
              <a:cs typeface="Calibri"/>
            </a:endParaRPr>
          </a:p>
          <a:p>
            <a:pPr marL="343535">
              <a:lnSpc>
                <a:spcPct val="150000"/>
              </a:lnSpc>
              <a:spcBef>
                <a:spcPts val="938"/>
              </a:spcBef>
              <a:buClr>
                <a:schemeClr val="dk2"/>
              </a:buClr>
              <a:buSzPts val="2400"/>
            </a:pPr>
            <a:r>
              <a:rPr lang="en-US" sz="1800">
                <a:solidFill>
                  <a:schemeClr val="dk2"/>
                </a:solidFill>
                <a:latin typeface="Calibri"/>
                <a:ea typeface="Trebuchet MS"/>
                <a:cs typeface="Calibri"/>
                <a:sym typeface="Trebuchet MS"/>
              </a:rPr>
              <a:t>What </a:t>
            </a:r>
            <a:r>
              <a:rPr lang="en-US" sz="1800" b="1" i="1">
                <a:solidFill>
                  <a:srgbClr val="E46C0A"/>
                </a:solidFill>
                <a:latin typeface="Calibri"/>
                <a:cs typeface="Calibri"/>
                <a:sym typeface="Trebuchet MS"/>
              </a:rPr>
              <a:t>type(s) of innovation</a:t>
            </a:r>
            <a:r>
              <a:rPr lang="en-US" sz="1800">
                <a:solidFill>
                  <a:schemeClr val="dk2"/>
                </a:solidFill>
                <a:latin typeface="Calibri"/>
                <a:cs typeface="Calibri"/>
                <a:sym typeface="Trebuchet MS"/>
              </a:rPr>
              <a:t> or improvement </a:t>
            </a:r>
            <a:r>
              <a:rPr lang="en-US" sz="1800">
                <a:solidFill>
                  <a:schemeClr val="dk2"/>
                </a:solidFill>
                <a:latin typeface="Calibri"/>
                <a:ea typeface="Trebuchet MS"/>
                <a:cs typeface="Calibri"/>
                <a:sym typeface="Trebuchet MS"/>
              </a:rPr>
              <a:t>(i.e., greater efficacy, resource efficiency, reliability and resilience, affordability, convenience and usability) could be captured using opportunity data sources? </a:t>
            </a:r>
            <a:endParaRPr lang="en-US" sz="1800">
              <a:solidFill>
                <a:schemeClr val="dk2"/>
              </a:solidFill>
              <a:latin typeface="Calibri"/>
              <a:ea typeface="Trebuchet MS"/>
              <a:cs typeface="Calibri"/>
            </a:endParaRPr>
          </a:p>
          <a:p>
            <a:pPr marL="343535">
              <a:lnSpc>
                <a:spcPct val="150000"/>
              </a:lnSpc>
              <a:spcBef>
                <a:spcPts val="938"/>
              </a:spcBef>
              <a:buClr>
                <a:schemeClr val="dk2"/>
              </a:buClr>
              <a:buSzPts val="2400"/>
            </a:pPr>
            <a:r>
              <a:rPr lang="en-US" sz="1800">
                <a:solidFill>
                  <a:schemeClr val="dk2"/>
                </a:solidFill>
                <a:latin typeface="Calibri"/>
                <a:ea typeface="Trebuchet MS"/>
                <a:cs typeface="Calibri"/>
                <a:sym typeface="Trebuchet MS"/>
              </a:rPr>
              <a:t>How does it vary across different </a:t>
            </a:r>
            <a:r>
              <a:rPr lang="en-US" sz="1800" b="1" i="1">
                <a:solidFill>
                  <a:srgbClr val="E46C0A"/>
                </a:solidFill>
                <a:latin typeface="Calibri"/>
                <a:cs typeface="Calibri"/>
                <a:sym typeface="Trebuchet MS"/>
              </a:rPr>
              <a:t>companies </a:t>
            </a:r>
            <a:r>
              <a:rPr lang="en-US" sz="1800" b="1" i="1">
                <a:solidFill>
                  <a:srgbClr val="E46C0A"/>
                </a:solidFill>
                <a:latin typeface="Calibri"/>
                <a:ea typeface="Trebuchet MS"/>
                <a:cs typeface="Calibri"/>
                <a:sym typeface="Trebuchet MS"/>
              </a:rPr>
              <a:t>and sectors</a:t>
            </a:r>
            <a:r>
              <a:rPr lang="en-US" sz="1800">
                <a:solidFill>
                  <a:schemeClr val="dk2"/>
                </a:solidFill>
                <a:latin typeface="Calibri"/>
                <a:ea typeface="Trebuchet MS"/>
                <a:cs typeface="Calibri"/>
                <a:sym typeface="Trebuchet MS"/>
              </a:rPr>
              <a:t>?</a:t>
            </a:r>
            <a:endParaRPr lang="en-US" sz="1800">
              <a:solidFill>
                <a:schemeClr val="dk2"/>
              </a:solidFill>
              <a:latin typeface="Calibri"/>
              <a:cs typeface="Calibri"/>
            </a:endParaRPr>
          </a:p>
          <a:p>
            <a:pPr lvl="1">
              <a:lnSpc>
                <a:spcPct val="150000"/>
              </a:lnSpc>
            </a:pPr>
            <a:endParaRPr lang="en-US" sz="1800">
              <a:solidFill>
                <a:srgbClr val="01316C"/>
              </a:solidFill>
              <a:latin typeface="Calibri"/>
              <a:cs typeface="Calibri"/>
            </a:endParaRPr>
          </a:p>
          <a:p>
            <a:pPr marL="460375" indent="-457200">
              <a:lnSpc>
                <a:spcPct val="150000"/>
              </a:lnSpc>
            </a:pPr>
            <a:endParaRPr lang="en-US" sz="1800">
              <a:solidFill>
                <a:srgbClr val="01316C"/>
              </a:solidFill>
              <a:latin typeface="Calibri"/>
              <a:cs typeface="Calibri"/>
            </a:endParaRPr>
          </a:p>
          <a:p>
            <a:pPr lvl="1">
              <a:lnSpc>
                <a:spcPct val="150000"/>
              </a:lnSpc>
            </a:pPr>
            <a:endParaRPr lang="en-US" sz="1800">
              <a:solidFill>
                <a:srgbClr val="01316C"/>
              </a:solidFill>
              <a:latin typeface="Calibri"/>
              <a:cs typeface="Calibri"/>
            </a:endParaRPr>
          </a:p>
        </p:txBody>
      </p:sp>
    </p:spTree>
    <p:extLst>
      <p:ext uri="{BB962C8B-B14F-4D97-AF65-F5344CB8AC3E}">
        <p14:creationId xmlns:p14="http://schemas.microsoft.com/office/powerpoint/2010/main" val="789478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4D62CA8-B49F-AD40-9F6F-C93F20C81E27}"/>
              </a:ext>
            </a:extLst>
          </p:cNvPr>
          <p:cNvSpPr>
            <a:spLocks noGrp="1"/>
          </p:cNvSpPr>
          <p:nvPr>
            <p:ph type="title"/>
          </p:nvPr>
        </p:nvSpPr>
        <p:spPr>
          <a:xfrm>
            <a:off x="602320" y="137396"/>
            <a:ext cx="10972800" cy="577769"/>
          </a:xfrm>
        </p:spPr>
        <p:txBody>
          <a:bodyPr/>
          <a:lstStyle/>
          <a:p>
            <a:r>
              <a:rPr lang="en-US" sz="4000"/>
              <a:t>Current Focus</a:t>
            </a:r>
          </a:p>
        </p:txBody>
      </p:sp>
      <p:sp>
        <p:nvSpPr>
          <p:cNvPr id="10" name="Shape 250">
            <a:extLst>
              <a:ext uri="{FF2B5EF4-FFF2-40B4-BE49-F238E27FC236}">
                <a16:creationId xmlns:a16="http://schemas.microsoft.com/office/drawing/2014/main" id="{798E99C0-29D1-2145-866A-4A0050E40BB4}"/>
              </a:ext>
            </a:extLst>
          </p:cNvPr>
          <p:cNvSpPr txBox="1">
            <a:spLocks/>
          </p:cNvSpPr>
          <p:nvPr/>
        </p:nvSpPr>
        <p:spPr>
          <a:xfrm>
            <a:off x="713183" y="1104160"/>
            <a:ext cx="7607774" cy="5713962"/>
          </a:xfrm>
          <a:prstGeom prst="rect">
            <a:avLst/>
          </a:prstGeom>
          <a:noFill/>
          <a:ln>
            <a:noFill/>
          </a:ln>
        </p:spPr>
        <p:txBody>
          <a:bodyPr spcFirstLastPara="1" wrap="square" lIns="85711" tIns="42844" rIns="85711" bIns="42844" anchor="t" anchorCtr="0">
            <a:noAutofit/>
          </a:bodyPr>
          <a:lstStyle>
            <a:lvl1pPr marL="365771" indent="-365771" algn="l" defTabSz="487695" rtl="0" eaLnBrk="1" latinLnBrk="0" hangingPunct="1">
              <a:spcBef>
                <a:spcPct val="20000"/>
              </a:spcBef>
              <a:buFont typeface="Arial"/>
              <a:buChar char="•"/>
              <a:defRPr sz="3413" kern="1200">
                <a:solidFill>
                  <a:schemeClr val="tx1"/>
                </a:solidFill>
                <a:latin typeface="+mn-lt"/>
                <a:ea typeface="+mn-ea"/>
                <a:cs typeface="+mn-cs"/>
              </a:defRPr>
            </a:lvl1pPr>
            <a:lvl2pPr marL="792505" indent="-304810" algn="l" defTabSz="487695" rtl="0" eaLnBrk="1" latinLnBrk="0" hangingPunct="1">
              <a:spcBef>
                <a:spcPct val="20000"/>
              </a:spcBef>
              <a:buFont typeface="Arial"/>
              <a:buChar char="–"/>
              <a:defRPr sz="2987" kern="1200">
                <a:solidFill>
                  <a:schemeClr val="tx1"/>
                </a:solidFill>
                <a:latin typeface="+mn-lt"/>
                <a:ea typeface="+mn-ea"/>
                <a:cs typeface="+mn-cs"/>
              </a:defRPr>
            </a:lvl2pPr>
            <a:lvl3pPr marL="1219238" indent="-243848" algn="l" defTabSz="487695" rtl="0" eaLnBrk="1" latinLnBrk="0" hangingPunct="1">
              <a:spcBef>
                <a:spcPct val="20000"/>
              </a:spcBef>
              <a:buFont typeface="Arial"/>
              <a:buChar char="•"/>
              <a:defRPr sz="2560" kern="1200">
                <a:solidFill>
                  <a:schemeClr val="tx1"/>
                </a:solidFill>
                <a:latin typeface="+mn-lt"/>
                <a:ea typeface="+mn-ea"/>
                <a:cs typeface="+mn-cs"/>
              </a:defRPr>
            </a:lvl3pPr>
            <a:lvl4pPr marL="1706933" indent="-243848" algn="l" defTabSz="487695" rtl="0" eaLnBrk="1" latinLnBrk="0" hangingPunct="1">
              <a:spcBef>
                <a:spcPct val="20000"/>
              </a:spcBef>
              <a:buFont typeface="Arial"/>
              <a:buChar char="–"/>
              <a:defRPr sz="2133" kern="1200">
                <a:solidFill>
                  <a:schemeClr val="tx1"/>
                </a:solidFill>
                <a:latin typeface="+mn-lt"/>
                <a:ea typeface="+mn-ea"/>
                <a:cs typeface="+mn-cs"/>
              </a:defRPr>
            </a:lvl4pPr>
            <a:lvl5pPr marL="2194629" indent="-243848" algn="l" defTabSz="487695" rtl="0" eaLnBrk="1" latinLnBrk="0" hangingPunct="1">
              <a:spcBef>
                <a:spcPct val="20000"/>
              </a:spcBef>
              <a:buFont typeface="Arial"/>
              <a:buChar char="»"/>
              <a:defRPr sz="2133" kern="1200">
                <a:solidFill>
                  <a:schemeClr val="tx1"/>
                </a:solidFill>
                <a:latin typeface="+mn-lt"/>
                <a:ea typeface="+mn-ea"/>
                <a:cs typeface="+mn-cs"/>
              </a:defRPr>
            </a:lvl5pPr>
            <a:lvl6pPr marL="2682324" indent="-243848" algn="l" defTabSz="487695" rtl="0" eaLnBrk="1" latinLnBrk="0" hangingPunct="1">
              <a:spcBef>
                <a:spcPct val="20000"/>
              </a:spcBef>
              <a:buFont typeface="Arial"/>
              <a:buChar char="•"/>
              <a:defRPr sz="2133" kern="1200">
                <a:solidFill>
                  <a:schemeClr val="tx1"/>
                </a:solidFill>
                <a:latin typeface="+mn-lt"/>
                <a:ea typeface="+mn-ea"/>
                <a:cs typeface="+mn-cs"/>
              </a:defRPr>
            </a:lvl6pPr>
            <a:lvl7pPr marL="3170019" indent="-243848" algn="l" defTabSz="487695" rtl="0" eaLnBrk="1" latinLnBrk="0" hangingPunct="1">
              <a:spcBef>
                <a:spcPct val="20000"/>
              </a:spcBef>
              <a:buFont typeface="Arial"/>
              <a:buChar char="•"/>
              <a:defRPr sz="2133" kern="1200">
                <a:solidFill>
                  <a:schemeClr val="tx1"/>
                </a:solidFill>
                <a:latin typeface="+mn-lt"/>
                <a:ea typeface="+mn-ea"/>
                <a:cs typeface="+mn-cs"/>
              </a:defRPr>
            </a:lvl7pPr>
            <a:lvl8pPr marL="3657714" indent="-243848" algn="l" defTabSz="487695" rtl="0" eaLnBrk="1" latinLnBrk="0" hangingPunct="1">
              <a:spcBef>
                <a:spcPct val="20000"/>
              </a:spcBef>
              <a:buFont typeface="Arial"/>
              <a:buChar char="•"/>
              <a:defRPr sz="2133" kern="1200">
                <a:solidFill>
                  <a:schemeClr val="tx1"/>
                </a:solidFill>
                <a:latin typeface="+mn-lt"/>
                <a:ea typeface="+mn-ea"/>
                <a:cs typeface="+mn-cs"/>
              </a:defRPr>
            </a:lvl8pPr>
            <a:lvl9pPr marL="4145410" indent="-243848" algn="l" defTabSz="487695" rtl="0" eaLnBrk="1" latinLnBrk="0" hangingPunct="1">
              <a:spcBef>
                <a:spcPct val="20000"/>
              </a:spcBef>
              <a:buFont typeface="Arial"/>
              <a:buChar char="•"/>
              <a:defRPr sz="2133" kern="1200">
                <a:solidFill>
                  <a:schemeClr val="tx1"/>
                </a:solidFill>
                <a:latin typeface="+mn-lt"/>
                <a:ea typeface="+mn-ea"/>
                <a:cs typeface="+mn-cs"/>
              </a:defRPr>
            </a:lvl9pPr>
          </a:lstStyle>
          <a:p>
            <a:pPr marL="365760" indent="-365760">
              <a:lnSpc>
                <a:spcPct val="115000"/>
              </a:lnSpc>
              <a:spcBef>
                <a:spcPts val="469"/>
              </a:spcBef>
              <a:buClr>
                <a:schemeClr val="dk1"/>
              </a:buClr>
              <a:buSzPct val="100000"/>
            </a:pPr>
            <a:r>
              <a:rPr lang="en-US" sz="2000" b="1" i="1" dirty="0">
                <a:solidFill>
                  <a:srgbClr val="E46C0A"/>
                </a:solidFill>
                <a:sym typeface="Trebuchet MS"/>
              </a:rPr>
              <a:t>Innovation Type: </a:t>
            </a:r>
            <a:r>
              <a:rPr lang="en-US" sz="2000" dirty="0">
                <a:solidFill>
                  <a:srgbClr val="01316C"/>
                </a:solidFill>
                <a:sym typeface="Trebuchet MS"/>
              </a:rPr>
              <a:t>Product innovation as </a:t>
            </a:r>
            <a:r>
              <a:rPr lang="en-US" sz="2000" b="1" i="1" dirty="0">
                <a:solidFill>
                  <a:srgbClr val="01316C"/>
                </a:solidFill>
                <a:sym typeface="Trebuchet MS"/>
              </a:rPr>
              <a:t>defined by  </a:t>
            </a:r>
            <a:r>
              <a:rPr lang="en-US" sz="2000" dirty="0">
                <a:solidFill>
                  <a:srgbClr val="01316C"/>
                </a:solidFill>
                <a:sym typeface="ITC Franklin Gothic Std"/>
              </a:rPr>
              <a:t>the OSLO Manual</a:t>
            </a:r>
            <a:endParaRPr lang="en-US" dirty="0"/>
          </a:p>
          <a:p>
            <a:pPr marL="365760" indent="-365760">
              <a:lnSpc>
                <a:spcPct val="115000"/>
              </a:lnSpc>
              <a:spcBef>
                <a:spcPts val="469"/>
              </a:spcBef>
              <a:buClr>
                <a:schemeClr val="dk1"/>
              </a:buClr>
              <a:buSzPct val="100000"/>
            </a:pPr>
            <a:r>
              <a:rPr lang="en-US" sz="2000" b="1" i="1" dirty="0">
                <a:solidFill>
                  <a:srgbClr val="E46C0A"/>
                </a:solidFill>
                <a:sym typeface="ITC Franklin Gothic Std"/>
              </a:rPr>
              <a:t>Sectors: </a:t>
            </a:r>
            <a:endParaRPr lang="en-US" sz="2000" b="1" i="1" dirty="0">
              <a:solidFill>
                <a:srgbClr val="E46C0A"/>
              </a:solidFill>
              <a:cs typeface="Calibri" panose="020F0502020204030204"/>
            </a:endParaRPr>
          </a:p>
          <a:p>
            <a:pPr marL="792480" lvl="1" indent="-304800"/>
            <a:r>
              <a:rPr lang="en-US" sz="2000" dirty="0">
                <a:solidFill>
                  <a:srgbClr val="01316C"/>
                </a:solidFill>
              </a:rPr>
              <a:t>Pharmaceutical and Medicine Manufacturing (NAICS 3254)</a:t>
            </a:r>
            <a:endParaRPr lang="en-US" sz="2000" dirty="0">
              <a:solidFill>
                <a:srgbClr val="01316C"/>
              </a:solidFill>
              <a:cs typeface="Calibri" panose="020F0502020204030204"/>
            </a:endParaRPr>
          </a:p>
          <a:p>
            <a:pPr marL="792480" lvl="1" indent="-304800"/>
            <a:r>
              <a:rPr lang="en-US" sz="2000" dirty="0">
                <a:solidFill>
                  <a:srgbClr val="01316C"/>
                </a:solidFill>
              </a:rPr>
              <a:t>Food Processing &amp; Beverage Manufacturing (NAICS 311 &amp; 3121)</a:t>
            </a:r>
            <a:endParaRPr lang="en-US" sz="2000" dirty="0">
              <a:solidFill>
                <a:srgbClr val="01316C"/>
              </a:solidFill>
              <a:cs typeface="Calibri" panose="020F0502020204030204"/>
            </a:endParaRPr>
          </a:p>
          <a:p>
            <a:pPr marL="792480" lvl="1" indent="-304800"/>
            <a:r>
              <a:rPr lang="en-US" sz="2000" dirty="0">
                <a:solidFill>
                  <a:srgbClr val="01316C"/>
                </a:solidFill>
              </a:rPr>
              <a:t>Computer Systems Design and Related Services (NAICS 5415)</a:t>
            </a:r>
            <a:endParaRPr lang="en-US" sz="2000" dirty="0">
              <a:solidFill>
                <a:srgbClr val="01316C"/>
              </a:solidFill>
              <a:cs typeface="Calibri" panose="020F0502020204030204"/>
            </a:endParaRPr>
          </a:p>
          <a:p>
            <a:pPr marL="365760" indent="-365760">
              <a:lnSpc>
                <a:spcPct val="115000"/>
              </a:lnSpc>
              <a:spcBef>
                <a:spcPts val="469"/>
              </a:spcBef>
              <a:buClr>
                <a:schemeClr val="dk1"/>
              </a:buClr>
              <a:buSzPct val="100000"/>
            </a:pPr>
            <a:r>
              <a:rPr lang="en-US" sz="2000" b="1" i="1" dirty="0">
                <a:solidFill>
                  <a:srgbClr val="E46C0A"/>
                </a:solidFill>
                <a:sym typeface="Trebuchet MS"/>
              </a:rPr>
              <a:t>Data Sources: </a:t>
            </a:r>
            <a:r>
              <a:rPr lang="en-US" sz="2000" dirty="0">
                <a:solidFill>
                  <a:srgbClr val="01316C"/>
                </a:solidFill>
                <a:sym typeface="Trebuchet MS"/>
              </a:rPr>
              <a:t>News articles</a:t>
            </a:r>
            <a:endParaRPr lang="en-US" sz="2000" dirty="0">
              <a:solidFill>
                <a:srgbClr val="01316C"/>
              </a:solidFill>
              <a:cs typeface="Calibri"/>
            </a:endParaRPr>
          </a:p>
          <a:p>
            <a:pPr marL="365760" indent="-365760">
              <a:lnSpc>
                <a:spcPct val="115000"/>
              </a:lnSpc>
              <a:spcBef>
                <a:spcPts val="469"/>
              </a:spcBef>
              <a:buClr>
                <a:schemeClr val="dk1"/>
              </a:buClr>
              <a:buSzPct val="100000"/>
            </a:pPr>
            <a:r>
              <a:rPr lang="en-US" sz="2000" b="1" i="1" dirty="0">
                <a:solidFill>
                  <a:srgbClr val="E46C0A"/>
                </a:solidFill>
                <a:sym typeface="Trebuchet MS"/>
              </a:rPr>
              <a:t>Innovation Metrics: </a:t>
            </a:r>
            <a:r>
              <a:rPr lang="en-US" sz="2000" dirty="0">
                <a:solidFill>
                  <a:srgbClr val="01316C"/>
                </a:solidFill>
                <a:sym typeface="Trebuchet MS"/>
              </a:rPr>
              <a:t>Number of new products/launches </a:t>
            </a:r>
            <a:br>
              <a:rPr lang="en-US" sz="2000" dirty="0">
                <a:solidFill>
                  <a:srgbClr val="01316C"/>
                </a:solidFill>
                <a:sym typeface="Trebuchet MS"/>
              </a:rPr>
            </a:br>
            <a:r>
              <a:rPr lang="en-US" sz="2000" dirty="0">
                <a:solidFill>
                  <a:srgbClr val="01316C"/>
                </a:solidFill>
                <a:sym typeface="Trebuchet MS"/>
              </a:rPr>
              <a:t>by company </a:t>
            </a:r>
            <a:r>
              <a:rPr lang="en-US" sz="2000" b="1" dirty="0">
                <a:solidFill>
                  <a:schemeClr val="accent1">
                    <a:lumMod val="60000"/>
                    <a:lumOff val="40000"/>
                  </a:schemeClr>
                </a:solidFill>
                <a:sym typeface="Trebuchet MS"/>
              </a:rPr>
              <a:t>&amp; measures of “novelty of innovation”</a:t>
            </a:r>
            <a:endParaRPr lang="en-US" sz="2000" b="1">
              <a:solidFill>
                <a:schemeClr val="accent1">
                  <a:lumMod val="60000"/>
                  <a:lumOff val="40000"/>
                </a:schemeClr>
              </a:solidFill>
              <a:cs typeface="Calibri" panose="020F0502020204030204"/>
            </a:endParaRPr>
          </a:p>
          <a:p>
            <a:pPr marL="365760" indent="-365760">
              <a:lnSpc>
                <a:spcPct val="115000"/>
              </a:lnSpc>
              <a:spcBef>
                <a:spcPts val="563"/>
              </a:spcBef>
              <a:buClr>
                <a:schemeClr val="dk1"/>
              </a:buClr>
              <a:buSzPct val="100000"/>
            </a:pPr>
            <a:r>
              <a:rPr lang="en-US" sz="2000" b="1" i="1" dirty="0">
                <a:solidFill>
                  <a:srgbClr val="E46C0A"/>
                </a:solidFill>
                <a:sym typeface="Trebuchet MS"/>
              </a:rPr>
              <a:t>Validation: </a:t>
            </a:r>
            <a:r>
              <a:rPr lang="en-US" sz="2000" dirty="0">
                <a:solidFill>
                  <a:srgbClr val="01316C"/>
                </a:solidFill>
                <a:sym typeface="Trebuchet MS"/>
              </a:rPr>
              <a:t>Comparison of extracted metrics to ’ground-truth’ data and computation of performance metrics to </a:t>
            </a:r>
            <a:br>
              <a:rPr lang="en-US" sz="2000" dirty="0">
                <a:solidFill>
                  <a:srgbClr val="01316C"/>
                </a:solidFill>
                <a:sym typeface="Trebuchet MS"/>
              </a:rPr>
            </a:br>
            <a:r>
              <a:rPr lang="en-US" sz="2000" dirty="0">
                <a:solidFill>
                  <a:srgbClr val="01316C"/>
                </a:solidFill>
                <a:sym typeface="Trebuchet MS"/>
              </a:rPr>
              <a:t>evaluate methods</a:t>
            </a:r>
            <a:endParaRPr lang="en-US" sz="2000" dirty="0">
              <a:solidFill>
                <a:srgbClr val="01316C"/>
              </a:solidFill>
              <a:cs typeface="Calibri" panose="020F0502020204030204"/>
            </a:endParaRPr>
          </a:p>
          <a:p>
            <a:pPr marL="365760" indent="-365760">
              <a:lnSpc>
                <a:spcPct val="115000"/>
              </a:lnSpc>
              <a:spcBef>
                <a:spcPts val="563"/>
              </a:spcBef>
              <a:buClr>
                <a:schemeClr val="dk1"/>
              </a:buClr>
              <a:buSzPct val="100000"/>
            </a:pPr>
            <a:r>
              <a:rPr lang="en-US" sz="2000" b="1" i="1" dirty="0">
                <a:solidFill>
                  <a:srgbClr val="E46C0A"/>
                </a:solidFill>
                <a:sym typeface="Trebuchet MS"/>
              </a:rPr>
              <a:t>Repeatability: </a:t>
            </a:r>
            <a:r>
              <a:rPr lang="en-US" sz="2000" b="1" dirty="0">
                <a:solidFill>
                  <a:schemeClr val="accent1">
                    <a:lumMod val="60000"/>
                    <a:lumOff val="40000"/>
                  </a:schemeClr>
                </a:solidFill>
                <a:sym typeface="Trebuchet MS"/>
              </a:rPr>
              <a:t>Applying these data and methods to other sectors? </a:t>
            </a:r>
            <a:endParaRPr lang="en-US" sz="2000" b="1">
              <a:solidFill>
                <a:schemeClr val="accent1">
                  <a:lumMod val="60000"/>
                  <a:lumOff val="40000"/>
                </a:schemeClr>
              </a:solidFill>
              <a:ea typeface="Trebuchet MS"/>
              <a:cs typeface="Trebuchet MS"/>
            </a:endParaRPr>
          </a:p>
        </p:txBody>
      </p:sp>
      <p:grpSp>
        <p:nvGrpSpPr>
          <p:cNvPr id="2" name="Group 1">
            <a:extLst>
              <a:ext uri="{FF2B5EF4-FFF2-40B4-BE49-F238E27FC236}">
                <a16:creationId xmlns:a16="http://schemas.microsoft.com/office/drawing/2014/main" id="{6E78E60D-A5AE-9646-B747-36616E2AD6B4}"/>
              </a:ext>
            </a:extLst>
          </p:cNvPr>
          <p:cNvGrpSpPr/>
          <p:nvPr/>
        </p:nvGrpSpPr>
        <p:grpSpPr>
          <a:xfrm>
            <a:off x="8201896" y="1235772"/>
            <a:ext cx="3724712" cy="4562131"/>
            <a:chOff x="8300401" y="1072316"/>
            <a:chExt cx="3724712" cy="4562131"/>
          </a:xfrm>
        </p:grpSpPr>
        <p:pic>
          <p:nvPicPr>
            <p:cNvPr id="11" name="Picture 10">
              <a:extLst>
                <a:ext uri="{FF2B5EF4-FFF2-40B4-BE49-F238E27FC236}">
                  <a16:creationId xmlns:a16="http://schemas.microsoft.com/office/drawing/2014/main" id="{65B51058-6D57-874D-995B-63708EE7D264}"/>
                </a:ext>
              </a:extLst>
            </p:cNvPr>
            <p:cNvPicPr>
              <a:picLocks noChangeAspect="1"/>
            </p:cNvPicPr>
            <p:nvPr/>
          </p:nvPicPr>
          <p:blipFill>
            <a:blip r:embed="rId3"/>
            <a:stretch>
              <a:fillRect/>
            </a:stretch>
          </p:blipFill>
          <p:spPr>
            <a:xfrm>
              <a:off x="8471459" y="1072316"/>
              <a:ext cx="3412077" cy="4562131"/>
            </a:xfrm>
            <a:prstGeom prst="rect">
              <a:avLst/>
            </a:prstGeom>
            <a:ln>
              <a:solidFill>
                <a:srgbClr val="C00000"/>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3BD1627E-A597-1A4F-BDEC-A5BCA7DC4417}"/>
                </a:ext>
              </a:extLst>
            </p:cNvPr>
            <p:cNvSpPr/>
            <p:nvPr/>
          </p:nvSpPr>
          <p:spPr>
            <a:xfrm>
              <a:off x="8300401" y="2833231"/>
              <a:ext cx="3724712" cy="1575313"/>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14">
                <a:defRPr/>
              </a:pPr>
              <a:endParaRPr lang="en-US">
                <a:solidFill>
                  <a:prstClr val="white"/>
                </a:solidFill>
                <a:latin typeface="Calibri"/>
              </a:endParaRPr>
            </a:p>
          </p:txBody>
        </p:sp>
        <p:sp>
          <p:nvSpPr>
            <p:cNvPr id="14" name="Rectangle 13">
              <a:extLst>
                <a:ext uri="{FF2B5EF4-FFF2-40B4-BE49-F238E27FC236}">
                  <a16:creationId xmlns:a16="http://schemas.microsoft.com/office/drawing/2014/main" id="{53E5D42E-0070-BE40-B525-13B2A6F3185F}"/>
                </a:ext>
              </a:extLst>
            </p:cNvPr>
            <p:cNvSpPr/>
            <p:nvPr/>
          </p:nvSpPr>
          <p:spPr>
            <a:xfrm>
              <a:off x="8436145" y="3036507"/>
              <a:ext cx="3447390" cy="1169551"/>
            </a:xfrm>
            <a:prstGeom prst="rect">
              <a:avLst/>
            </a:prstGeom>
          </p:spPr>
          <p:txBody>
            <a:bodyPr wrap="square">
              <a:spAutoFit/>
            </a:bodyPr>
            <a:lstStyle/>
            <a:p>
              <a:pPr defTabSz="457214">
                <a:defRPr/>
              </a:pPr>
              <a:r>
                <a:rPr lang="en-US" sz="1400" b="1">
                  <a:solidFill>
                    <a:prstClr val="white"/>
                  </a:solidFill>
                  <a:latin typeface="ITC Franklin Gothic Std Book" panose="020B0504030503020204" pitchFamily="34" charset="77"/>
                </a:rPr>
                <a:t>“ A product innovation is </a:t>
              </a:r>
              <a:r>
                <a:rPr lang="en-US" sz="1400" b="1">
                  <a:solidFill>
                    <a:srgbClr val="FFC000"/>
                  </a:solidFill>
                  <a:latin typeface="ITC Franklin Gothic Std Book" panose="020B0504030503020204" pitchFamily="34" charset="77"/>
                </a:rPr>
                <a:t>a new or improved </a:t>
              </a:r>
              <a:r>
                <a:rPr lang="en-US" sz="1400" b="1">
                  <a:solidFill>
                    <a:prstClr val="white"/>
                  </a:solidFill>
                  <a:latin typeface="ITC Franklin Gothic Std Book" panose="020B0504030503020204" pitchFamily="34" charset="77"/>
                </a:rPr>
                <a:t>good or service that differs significantly from the firm’s previous goods or services and that </a:t>
              </a:r>
              <a:r>
                <a:rPr lang="en-US" sz="1400" b="1">
                  <a:solidFill>
                    <a:srgbClr val="FFC000"/>
                  </a:solidFill>
                  <a:latin typeface="ITC Franklin Gothic Std Book" panose="020B0504030503020204" pitchFamily="34" charset="77"/>
                </a:rPr>
                <a:t>has been made available </a:t>
              </a:r>
              <a:r>
                <a:rPr lang="en-US" sz="1400" b="1">
                  <a:solidFill>
                    <a:prstClr val="white"/>
                  </a:solidFill>
                  <a:latin typeface="ITC Franklin Gothic Std Book" panose="020B0504030503020204" pitchFamily="34" charset="77"/>
                </a:rPr>
                <a:t>to potential users. “</a:t>
              </a:r>
            </a:p>
          </p:txBody>
        </p:sp>
      </p:grpSp>
    </p:spTree>
    <p:extLst>
      <p:ext uri="{BB962C8B-B14F-4D97-AF65-F5344CB8AC3E}">
        <p14:creationId xmlns:p14="http://schemas.microsoft.com/office/powerpoint/2010/main" val="971251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AD2B62-49D7-2C45-824D-B1472483A14E}"/>
              </a:ext>
            </a:extLst>
          </p:cNvPr>
          <p:cNvSpPr txBox="1"/>
          <p:nvPr/>
        </p:nvSpPr>
        <p:spPr>
          <a:xfrm>
            <a:off x="634284" y="1974271"/>
            <a:ext cx="5829281" cy="2308324"/>
          </a:xfrm>
          <a:prstGeom prst="rect">
            <a:avLst/>
          </a:prstGeom>
          <a:noFill/>
        </p:spPr>
        <p:txBody>
          <a:bodyPr wrap="square" lIns="91440" tIns="45720" rIns="91440" bIns="45720" rtlCol="0" anchor="t">
            <a:spAutoFit/>
          </a:bodyPr>
          <a:lstStyle/>
          <a:p>
            <a:pPr marL="685800" lvl="1" indent="-285750" defTabSz="457214">
              <a:buFont typeface="Arial" panose="020B0604020202020204" pitchFamily="34" charset="0"/>
              <a:buChar char="•"/>
            </a:pPr>
            <a:r>
              <a:rPr lang="en-US" dirty="0">
                <a:solidFill>
                  <a:srgbClr val="01316C"/>
                </a:solidFill>
                <a:latin typeface="Calibri"/>
                <a:cs typeface="Calibri"/>
              </a:rPr>
              <a:t>English language</a:t>
            </a:r>
            <a:endParaRPr lang="en-US" dirty="0"/>
          </a:p>
          <a:p>
            <a:pPr marL="685800" lvl="1" indent="-285750" defTabSz="457214">
              <a:buFont typeface="Arial" panose="020B0604020202020204" pitchFamily="34" charset="0"/>
              <a:buChar char="•"/>
            </a:pPr>
            <a:r>
              <a:rPr lang="en-US" dirty="0">
                <a:solidFill>
                  <a:srgbClr val="01316C"/>
                </a:solidFill>
                <a:latin typeface="Calibri"/>
                <a:cs typeface="Calibri"/>
              </a:rPr>
              <a:t>Articles between 2013 and 2021</a:t>
            </a:r>
          </a:p>
          <a:p>
            <a:pPr marL="685800" lvl="1" indent="-285750" defTabSz="457214">
              <a:buFont typeface="Arial" panose="020B0604020202020204" pitchFamily="34" charset="0"/>
              <a:buChar char="•"/>
            </a:pPr>
            <a:r>
              <a:rPr lang="en-US" dirty="0">
                <a:solidFill>
                  <a:srgbClr val="01316C"/>
                </a:solidFill>
                <a:latin typeface="Calibri"/>
                <a:cs typeface="Calibri"/>
              </a:rPr>
              <a:t>Region Code USA</a:t>
            </a:r>
          </a:p>
          <a:p>
            <a:pPr marL="685800" lvl="1" indent="-285750" defTabSz="457214">
              <a:buFont typeface="Arial" panose="020B0604020202020204" pitchFamily="34" charset="0"/>
              <a:buChar char="•"/>
            </a:pPr>
            <a:r>
              <a:rPr lang="en-US" dirty="0">
                <a:solidFill>
                  <a:srgbClr val="01316C"/>
                </a:solidFill>
                <a:latin typeface="Calibri"/>
                <a:cs typeface="Calibri"/>
              </a:rPr>
              <a:t>Variables: </a:t>
            </a:r>
            <a:r>
              <a:rPr lang="en-US" dirty="0" err="1">
                <a:solidFill>
                  <a:srgbClr val="01316C"/>
                </a:solidFill>
                <a:latin typeface="Calibri"/>
                <a:cs typeface="Calibri"/>
              </a:rPr>
              <a:t>company_codes</a:t>
            </a:r>
            <a:r>
              <a:rPr lang="en-US" dirty="0">
                <a:solidFill>
                  <a:srgbClr val="01316C"/>
                </a:solidFill>
                <a:latin typeface="Calibri"/>
                <a:cs typeface="Calibri"/>
              </a:rPr>
              <a:t>, </a:t>
            </a:r>
            <a:r>
              <a:rPr lang="en-US" dirty="0" err="1">
                <a:solidFill>
                  <a:srgbClr val="01316C"/>
                </a:solidFill>
                <a:latin typeface="Calibri"/>
                <a:cs typeface="Calibri"/>
              </a:rPr>
              <a:t>subject_codes</a:t>
            </a:r>
            <a:r>
              <a:rPr lang="en-US" dirty="0">
                <a:solidFill>
                  <a:srgbClr val="01316C"/>
                </a:solidFill>
                <a:latin typeface="Calibri"/>
                <a:cs typeface="Calibri"/>
              </a:rPr>
              <a:t>, </a:t>
            </a:r>
            <a:r>
              <a:rPr lang="en-US" dirty="0" err="1">
                <a:solidFill>
                  <a:srgbClr val="01316C"/>
                </a:solidFill>
                <a:latin typeface="Calibri"/>
                <a:cs typeface="Calibri"/>
              </a:rPr>
              <a:t>region_codes</a:t>
            </a:r>
            <a:r>
              <a:rPr lang="en-US" dirty="0">
                <a:solidFill>
                  <a:srgbClr val="01316C"/>
                </a:solidFill>
                <a:latin typeface="Calibri"/>
                <a:cs typeface="Calibri"/>
              </a:rPr>
              <a:t>, </a:t>
            </a:r>
            <a:r>
              <a:rPr lang="en-US" dirty="0" err="1">
                <a:solidFill>
                  <a:srgbClr val="01316C"/>
                </a:solidFill>
                <a:latin typeface="Calibri"/>
                <a:cs typeface="Calibri"/>
              </a:rPr>
              <a:t>word_count</a:t>
            </a:r>
            <a:endParaRPr lang="en-US" dirty="0">
              <a:solidFill>
                <a:srgbClr val="01316C"/>
              </a:solidFill>
              <a:latin typeface="Calibri"/>
              <a:cs typeface="Calibri"/>
            </a:endParaRPr>
          </a:p>
          <a:p>
            <a:pPr marL="685800" lvl="1" indent="-285750" defTabSz="457214">
              <a:buFont typeface="Arial" panose="020B0604020202020204" pitchFamily="34" charset="0"/>
              <a:buChar char="•"/>
            </a:pPr>
            <a:r>
              <a:rPr lang="en-US" dirty="0">
                <a:solidFill>
                  <a:srgbClr val="01316C"/>
                </a:solidFill>
                <a:latin typeface="Calibri"/>
                <a:cs typeface="Calibri"/>
              </a:rPr>
              <a:t>Additional DNA Subject Codes that can be used to further improve data selection, e.g., c22 – New Product/Service</a:t>
            </a:r>
          </a:p>
        </p:txBody>
      </p:sp>
      <p:grpSp>
        <p:nvGrpSpPr>
          <p:cNvPr id="9" name="Group 8">
            <a:extLst>
              <a:ext uri="{FF2B5EF4-FFF2-40B4-BE49-F238E27FC236}">
                <a16:creationId xmlns:a16="http://schemas.microsoft.com/office/drawing/2014/main" id="{5795C22B-7DB9-F241-BCF4-9FF882B00F5E}"/>
              </a:ext>
            </a:extLst>
          </p:cNvPr>
          <p:cNvGrpSpPr/>
          <p:nvPr/>
        </p:nvGrpSpPr>
        <p:grpSpPr>
          <a:xfrm>
            <a:off x="1398935" y="763673"/>
            <a:ext cx="1936200" cy="637011"/>
            <a:chOff x="4222750" y="1065006"/>
            <a:chExt cx="4645025" cy="1318123"/>
          </a:xfrm>
        </p:grpSpPr>
        <p:pic>
          <p:nvPicPr>
            <p:cNvPr id="10" name="Picture 9">
              <a:extLst>
                <a:ext uri="{FF2B5EF4-FFF2-40B4-BE49-F238E27FC236}">
                  <a16:creationId xmlns:a16="http://schemas.microsoft.com/office/drawing/2014/main" id="{9338F32A-E162-D249-A63F-359DC29704EC}"/>
                </a:ext>
              </a:extLst>
            </p:cNvPr>
            <p:cNvPicPr>
              <a:picLocks noChangeAspect="1"/>
            </p:cNvPicPr>
            <p:nvPr/>
          </p:nvPicPr>
          <p:blipFill>
            <a:blip r:embed="rId3"/>
            <a:stretch>
              <a:fillRect/>
            </a:stretch>
          </p:blipFill>
          <p:spPr>
            <a:xfrm>
              <a:off x="4222750" y="1198522"/>
              <a:ext cx="1054100" cy="1054100"/>
            </a:xfrm>
            <a:prstGeom prst="rect">
              <a:avLst/>
            </a:prstGeom>
          </p:spPr>
        </p:pic>
        <p:pic>
          <p:nvPicPr>
            <p:cNvPr id="12" name="Picture 11">
              <a:extLst>
                <a:ext uri="{FF2B5EF4-FFF2-40B4-BE49-F238E27FC236}">
                  <a16:creationId xmlns:a16="http://schemas.microsoft.com/office/drawing/2014/main" id="{F6CC4C6B-887F-BD40-8055-4F4CDF4F2D94}"/>
                </a:ext>
              </a:extLst>
            </p:cNvPr>
            <p:cNvPicPr>
              <a:picLocks noChangeAspect="1"/>
            </p:cNvPicPr>
            <p:nvPr/>
          </p:nvPicPr>
          <p:blipFill rotWithShape="1">
            <a:blip r:embed="rId4"/>
            <a:srcRect l="17708" t="28463" r="16458" b="40917"/>
            <a:stretch/>
          </p:blipFill>
          <p:spPr>
            <a:xfrm>
              <a:off x="5638800" y="1065006"/>
              <a:ext cx="3228975" cy="897144"/>
            </a:xfrm>
            <a:prstGeom prst="rect">
              <a:avLst/>
            </a:prstGeom>
          </p:spPr>
        </p:pic>
        <p:pic>
          <p:nvPicPr>
            <p:cNvPr id="13" name="Picture 12">
              <a:extLst>
                <a:ext uri="{FF2B5EF4-FFF2-40B4-BE49-F238E27FC236}">
                  <a16:creationId xmlns:a16="http://schemas.microsoft.com/office/drawing/2014/main" id="{0B15A528-BE90-7241-8B99-8AD09DB6D92A}"/>
                </a:ext>
              </a:extLst>
            </p:cNvPr>
            <p:cNvPicPr>
              <a:picLocks noChangeAspect="1"/>
            </p:cNvPicPr>
            <p:nvPr/>
          </p:nvPicPr>
          <p:blipFill rotWithShape="1">
            <a:blip r:embed="rId4"/>
            <a:srcRect l="17708" t="57189" r="16458" b="27680"/>
            <a:stretch/>
          </p:blipFill>
          <p:spPr>
            <a:xfrm>
              <a:off x="5657850" y="1973815"/>
              <a:ext cx="2981325" cy="409314"/>
            </a:xfrm>
            <a:prstGeom prst="rect">
              <a:avLst/>
            </a:prstGeom>
          </p:spPr>
        </p:pic>
      </p:grpSp>
      <p:sp>
        <p:nvSpPr>
          <p:cNvPr id="11" name="Title 12">
            <a:extLst>
              <a:ext uri="{FF2B5EF4-FFF2-40B4-BE49-F238E27FC236}">
                <a16:creationId xmlns:a16="http://schemas.microsoft.com/office/drawing/2014/main" id="{F52E10FC-223A-9E4B-9051-CE8E2C53849E}"/>
              </a:ext>
            </a:extLst>
          </p:cNvPr>
          <p:cNvSpPr>
            <a:spLocks noGrp="1"/>
          </p:cNvSpPr>
          <p:nvPr/>
        </p:nvSpPr>
        <p:spPr>
          <a:xfrm>
            <a:off x="434697" y="333969"/>
            <a:ext cx="10972800" cy="577769"/>
          </a:xfrm>
        </p:spPr>
        <p:txBody>
          <a:bodyPr/>
          <a:lstStyle>
            <a:lvl1pPr algn="ctr" defTabSz="914400" rtl="0" eaLnBrk="1" latinLnBrk="0" hangingPunct="1">
              <a:lnSpc>
                <a:spcPct val="90000"/>
              </a:lnSpc>
              <a:spcBef>
                <a:spcPct val="0"/>
              </a:spcBef>
              <a:buNone/>
              <a:defRPr sz="4400" b="1" i="0" kern="1200">
                <a:solidFill>
                  <a:srgbClr val="E46C0A"/>
                </a:solidFill>
                <a:latin typeface="ITC Franklin Gothic Std Book" panose="020B0504030503020204" pitchFamily="34" charset="0"/>
                <a:ea typeface="+mj-ea"/>
                <a:cs typeface="ITC Franklin Gothic Std Book" panose="020B0504030503020204" pitchFamily="34" charset="0"/>
              </a:defRPr>
            </a:lvl1pPr>
          </a:lstStyle>
          <a:p>
            <a:r>
              <a:rPr lang="en-US" sz="4000"/>
              <a:t>Data Sources</a:t>
            </a:r>
          </a:p>
        </p:txBody>
      </p:sp>
      <p:sp>
        <p:nvSpPr>
          <p:cNvPr id="14" name="Text Placeholder 2">
            <a:extLst>
              <a:ext uri="{FF2B5EF4-FFF2-40B4-BE49-F238E27FC236}">
                <a16:creationId xmlns:a16="http://schemas.microsoft.com/office/drawing/2014/main" id="{F4DE7251-60F9-944A-91E8-21343F7BD335}"/>
              </a:ext>
            </a:extLst>
          </p:cNvPr>
          <p:cNvSpPr txBox="1">
            <a:spLocks/>
          </p:cNvSpPr>
          <p:nvPr/>
        </p:nvSpPr>
        <p:spPr>
          <a:xfrm>
            <a:off x="858931" y="1412312"/>
            <a:ext cx="4790660" cy="482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rgbClr val="01316C"/>
                </a:solidFill>
              </a:rPr>
              <a:t>News articles from Dow Jones Data, News, and Analytics (DNA) database</a:t>
            </a:r>
          </a:p>
        </p:txBody>
      </p:sp>
      <p:grpSp>
        <p:nvGrpSpPr>
          <p:cNvPr id="6" name="Group 5" descr="An image of a bar chart listing the number of articles (in thousands) that mention a company or organization (shown on the x axis) " title="Pharma Articles By Company (2015)">
            <a:extLst>
              <a:ext uri="{FF2B5EF4-FFF2-40B4-BE49-F238E27FC236}">
                <a16:creationId xmlns:a16="http://schemas.microsoft.com/office/drawing/2014/main" id="{181819B4-BE2F-FA42-9859-477BC674B0C9}"/>
              </a:ext>
            </a:extLst>
          </p:cNvPr>
          <p:cNvGrpSpPr/>
          <p:nvPr/>
        </p:nvGrpSpPr>
        <p:grpSpPr>
          <a:xfrm>
            <a:off x="7476050" y="904760"/>
            <a:ext cx="4393606" cy="2717819"/>
            <a:chOff x="7297311" y="1193009"/>
            <a:chExt cx="4393606" cy="2717819"/>
          </a:xfrm>
        </p:grpSpPr>
        <p:grpSp>
          <p:nvGrpSpPr>
            <p:cNvPr id="15" name="Group 14">
              <a:extLst>
                <a:ext uri="{FF2B5EF4-FFF2-40B4-BE49-F238E27FC236}">
                  <a16:creationId xmlns:a16="http://schemas.microsoft.com/office/drawing/2014/main" id="{31EE0B1E-3923-E641-92F1-6B2EE57691A5}"/>
                </a:ext>
              </a:extLst>
            </p:cNvPr>
            <p:cNvGrpSpPr/>
            <p:nvPr/>
          </p:nvGrpSpPr>
          <p:grpSpPr>
            <a:xfrm>
              <a:off x="7297311" y="1236447"/>
              <a:ext cx="4393606" cy="2674381"/>
              <a:chOff x="11653390" y="14612971"/>
              <a:chExt cx="4393606" cy="2674381"/>
            </a:xfrm>
          </p:grpSpPr>
          <p:pic>
            <p:nvPicPr>
              <p:cNvPr id="18" name="Picture 17">
                <a:extLst>
                  <a:ext uri="{FF2B5EF4-FFF2-40B4-BE49-F238E27FC236}">
                    <a16:creationId xmlns:a16="http://schemas.microsoft.com/office/drawing/2014/main" id="{3F284F80-133D-7547-BD45-E5947151790C}"/>
                  </a:ext>
                </a:extLst>
              </p:cNvPr>
              <p:cNvPicPr>
                <a:picLocks noChangeAspect="1"/>
              </p:cNvPicPr>
              <p:nvPr/>
            </p:nvPicPr>
            <p:blipFill>
              <a:blip r:embed="rId5"/>
              <a:stretch>
                <a:fillRect/>
              </a:stretch>
            </p:blipFill>
            <p:spPr>
              <a:xfrm>
                <a:off x="11653390" y="14612971"/>
                <a:ext cx="4393606" cy="2649207"/>
              </a:xfrm>
              <a:prstGeom prst="rect">
                <a:avLst/>
              </a:prstGeom>
            </p:spPr>
          </p:pic>
          <p:sp>
            <p:nvSpPr>
              <p:cNvPr id="19" name="Rectangle 18">
                <a:extLst>
                  <a:ext uri="{FF2B5EF4-FFF2-40B4-BE49-F238E27FC236}">
                    <a16:creationId xmlns:a16="http://schemas.microsoft.com/office/drawing/2014/main" id="{DCC9F585-C596-5843-9DE4-A2B08EE3B973}"/>
                  </a:ext>
                </a:extLst>
              </p:cNvPr>
              <p:cNvSpPr/>
              <p:nvPr/>
            </p:nvSpPr>
            <p:spPr>
              <a:xfrm>
                <a:off x="13768608" y="17031226"/>
                <a:ext cx="950692" cy="25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89E429E-3C8A-4C4F-BAC3-31C8D7027BEB}"/>
                  </a:ext>
                </a:extLst>
              </p:cNvPr>
              <p:cNvPicPr>
                <a:picLocks noChangeAspect="1"/>
              </p:cNvPicPr>
              <p:nvPr/>
            </p:nvPicPr>
            <p:blipFill>
              <a:blip r:embed="rId6"/>
              <a:stretch>
                <a:fillRect/>
              </a:stretch>
            </p:blipFill>
            <p:spPr>
              <a:xfrm>
                <a:off x="14501587" y="15238693"/>
                <a:ext cx="152400" cy="114300"/>
              </a:xfrm>
              <a:prstGeom prst="rect">
                <a:avLst/>
              </a:prstGeom>
            </p:spPr>
          </p:pic>
          <p:sp>
            <p:nvSpPr>
              <p:cNvPr id="21" name="TextBox 20">
                <a:extLst>
                  <a:ext uri="{FF2B5EF4-FFF2-40B4-BE49-F238E27FC236}">
                    <a16:creationId xmlns:a16="http://schemas.microsoft.com/office/drawing/2014/main" id="{A9C8F1CB-AF6C-294E-A690-63F55F794C27}"/>
                  </a:ext>
                </a:extLst>
              </p:cNvPr>
              <p:cNvSpPr txBox="1"/>
              <p:nvPr/>
            </p:nvSpPr>
            <p:spPr>
              <a:xfrm>
                <a:off x="14618495" y="15177118"/>
                <a:ext cx="1241045" cy="246221"/>
              </a:xfrm>
              <a:prstGeom prst="rect">
                <a:avLst/>
              </a:prstGeom>
              <a:noFill/>
            </p:spPr>
            <p:txBody>
              <a:bodyPr wrap="none" rtlCol="0">
                <a:spAutoFit/>
              </a:bodyPr>
              <a:lstStyle/>
              <a:p>
                <a:r>
                  <a:rPr lang="en-US" sz="1000"/>
                  <a:t>Regulatory Agencies</a:t>
                </a:r>
              </a:p>
            </p:txBody>
          </p:sp>
          <p:pic>
            <p:nvPicPr>
              <p:cNvPr id="22" name="Picture 21">
                <a:extLst>
                  <a:ext uri="{FF2B5EF4-FFF2-40B4-BE49-F238E27FC236}">
                    <a16:creationId xmlns:a16="http://schemas.microsoft.com/office/drawing/2014/main" id="{407B554E-1E0B-0246-B664-0FBF208D3828}"/>
                  </a:ext>
                </a:extLst>
              </p:cNvPr>
              <p:cNvPicPr>
                <a:picLocks noChangeAspect="1"/>
              </p:cNvPicPr>
              <p:nvPr/>
            </p:nvPicPr>
            <p:blipFill>
              <a:blip r:embed="rId7"/>
              <a:stretch>
                <a:fillRect/>
              </a:stretch>
            </p:blipFill>
            <p:spPr>
              <a:xfrm>
                <a:off x="14503887" y="15404703"/>
                <a:ext cx="155448" cy="111034"/>
              </a:xfrm>
              <a:prstGeom prst="rect">
                <a:avLst/>
              </a:prstGeom>
            </p:spPr>
          </p:pic>
          <p:sp>
            <p:nvSpPr>
              <p:cNvPr id="23" name="TextBox 22">
                <a:extLst>
                  <a:ext uri="{FF2B5EF4-FFF2-40B4-BE49-F238E27FC236}">
                    <a16:creationId xmlns:a16="http://schemas.microsoft.com/office/drawing/2014/main" id="{EF3BB987-AD4B-7242-85E3-77F5FD23324C}"/>
                  </a:ext>
                </a:extLst>
              </p:cNvPr>
              <p:cNvSpPr txBox="1"/>
              <p:nvPr/>
            </p:nvSpPr>
            <p:spPr>
              <a:xfrm>
                <a:off x="14618495" y="15352797"/>
                <a:ext cx="761747" cy="246221"/>
              </a:xfrm>
              <a:prstGeom prst="rect">
                <a:avLst/>
              </a:prstGeom>
              <a:noFill/>
            </p:spPr>
            <p:txBody>
              <a:bodyPr wrap="none" rtlCol="0">
                <a:spAutoFit/>
              </a:bodyPr>
              <a:lstStyle/>
              <a:p>
                <a:r>
                  <a:rPr lang="en-US" sz="1000"/>
                  <a:t>Companies</a:t>
                </a:r>
              </a:p>
            </p:txBody>
          </p:sp>
        </p:grpSp>
        <p:sp>
          <p:nvSpPr>
            <p:cNvPr id="2" name="Rectangle 1"/>
            <p:cNvSpPr/>
            <p:nvPr/>
          </p:nvSpPr>
          <p:spPr>
            <a:xfrm>
              <a:off x="7935884" y="1193009"/>
              <a:ext cx="3652058" cy="41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Pharma Articles by Company (2015)</a:t>
              </a:r>
            </a:p>
          </p:txBody>
        </p:sp>
      </p:grpSp>
      <p:grpSp>
        <p:nvGrpSpPr>
          <p:cNvPr id="7" name="Group 6" descr="An image of a bar chart listing the number of articles (in thousands) released by a specific publisher (shown on the x axis) " title="Pharma Articles by Publisher">
            <a:extLst>
              <a:ext uri="{FF2B5EF4-FFF2-40B4-BE49-F238E27FC236}">
                <a16:creationId xmlns:a16="http://schemas.microsoft.com/office/drawing/2014/main" id="{2F117D4D-684A-114A-9616-B380F99ED702}"/>
              </a:ext>
            </a:extLst>
          </p:cNvPr>
          <p:cNvGrpSpPr/>
          <p:nvPr/>
        </p:nvGrpSpPr>
        <p:grpSpPr>
          <a:xfrm>
            <a:off x="7290407" y="3416446"/>
            <a:ext cx="4901593" cy="3226334"/>
            <a:chOff x="7163961" y="3591950"/>
            <a:chExt cx="4901593" cy="3226334"/>
          </a:xfrm>
        </p:grpSpPr>
        <p:pic>
          <p:nvPicPr>
            <p:cNvPr id="16" name="Picture 15">
              <a:extLst>
                <a:ext uri="{FF2B5EF4-FFF2-40B4-BE49-F238E27FC236}">
                  <a16:creationId xmlns:a16="http://schemas.microsoft.com/office/drawing/2014/main" id="{9BFA928F-5ECF-8345-8C16-536D6BB1F7F5}"/>
                </a:ext>
              </a:extLst>
            </p:cNvPr>
            <p:cNvPicPr>
              <a:picLocks noChangeAspect="1"/>
            </p:cNvPicPr>
            <p:nvPr/>
          </p:nvPicPr>
          <p:blipFill>
            <a:blip r:embed="rId8"/>
            <a:stretch>
              <a:fillRect/>
            </a:stretch>
          </p:blipFill>
          <p:spPr>
            <a:xfrm>
              <a:off x="7163961" y="3752336"/>
              <a:ext cx="4901593" cy="3065948"/>
            </a:xfrm>
            <a:prstGeom prst="rect">
              <a:avLst/>
            </a:prstGeom>
          </p:spPr>
        </p:pic>
        <p:sp>
          <p:nvSpPr>
            <p:cNvPr id="24" name="Rectangle 23"/>
            <p:cNvSpPr/>
            <p:nvPr/>
          </p:nvSpPr>
          <p:spPr>
            <a:xfrm>
              <a:off x="7947228" y="3591950"/>
              <a:ext cx="3435927" cy="41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n w="0"/>
                  <a:solidFill>
                    <a:schemeClr val="bg1"/>
                  </a:solidFill>
                  <a:effectLst>
                    <a:outerShdw blurRad="38100" dist="19050" dir="2700000" algn="tl" rotWithShape="0">
                      <a:schemeClr val="dk1">
                        <a:alpha val="40000"/>
                      </a:schemeClr>
                    </a:outerShdw>
                  </a:effectLst>
                </a:rPr>
                <a:t>Pharma Articles by Publisher (2015)</a:t>
              </a:r>
            </a:p>
          </p:txBody>
        </p:sp>
      </p:grpSp>
      <p:graphicFrame>
        <p:nvGraphicFramePr>
          <p:cNvPr id="4" name="Table 3">
            <a:extLst>
              <a:ext uri="{FF2B5EF4-FFF2-40B4-BE49-F238E27FC236}">
                <a16:creationId xmlns:a16="http://schemas.microsoft.com/office/drawing/2014/main" id="{EB73C029-6CC7-D64B-99CE-0DE3F8960FB1}"/>
              </a:ext>
            </a:extLst>
          </p:cNvPr>
          <p:cNvGraphicFramePr>
            <a:graphicFrameLocks noGrp="1"/>
          </p:cNvGraphicFramePr>
          <p:nvPr>
            <p:extLst>
              <p:ext uri="{D42A27DB-BD31-4B8C-83A1-F6EECF244321}">
                <p14:modId xmlns:p14="http://schemas.microsoft.com/office/powerpoint/2010/main" val="516990987"/>
              </p:ext>
            </p:extLst>
          </p:nvPr>
        </p:nvGraphicFramePr>
        <p:xfrm>
          <a:off x="814596" y="4185362"/>
          <a:ext cx="6348778" cy="2110827"/>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75742639"/>
                    </a:ext>
                  </a:extLst>
                </a:gridCol>
                <a:gridCol w="2043478">
                  <a:extLst>
                    <a:ext uri="{9D8B030D-6E8A-4147-A177-3AD203B41FA5}">
                      <a16:colId xmlns:a16="http://schemas.microsoft.com/office/drawing/2014/main" val="361378951"/>
                    </a:ext>
                  </a:extLst>
                </a:gridCol>
              </a:tblGrid>
              <a:tr h="288251">
                <a:tc>
                  <a:txBody>
                    <a:bodyPr/>
                    <a:lstStyle/>
                    <a:p>
                      <a:r>
                        <a:rPr lang="en-US"/>
                        <a:t>Sector</a:t>
                      </a:r>
                    </a:p>
                  </a:txBody>
                  <a:tcPr/>
                </a:tc>
                <a:tc>
                  <a:txBody>
                    <a:bodyPr/>
                    <a:lstStyle/>
                    <a:p>
                      <a:r>
                        <a:rPr lang="en-US"/>
                        <a:t>Number of articles</a:t>
                      </a:r>
                    </a:p>
                  </a:txBody>
                  <a:tcPr/>
                </a:tc>
                <a:extLst>
                  <a:ext uri="{0D108BD9-81ED-4DB2-BD59-A6C34878D82A}">
                    <a16:rowId xmlns:a16="http://schemas.microsoft.com/office/drawing/2014/main" val="3811862810"/>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600" kern="1200" dirty="0">
                          <a:solidFill>
                            <a:srgbClr val="01316C"/>
                          </a:solidFill>
                          <a:latin typeface="ITC Franklin Gothic Std Book"/>
                          <a:ea typeface="+mn-ea"/>
                          <a:cs typeface="+mn-cs"/>
                        </a:rPr>
                        <a:t>Pharmaceutical</a:t>
                      </a:r>
                      <a:r>
                        <a:rPr lang="en-US" sz="1600" dirty="0">
                          <a:solidFill>
                            <a:srgbClr val="01316C"/>
                          </a:solidFill>
                          <a:latin typeface="ITC Franklin Gothic Std Book"/>
                        </a:rPr>
                        <a:t> and Medicine Manufacturing </a:t>
                      </a:r>
                      <a:br>
                        <a:rPr lang="en-US" sz="1600" dirty="0">
                          <a:solidFill>
                            <a:srgbClr val="01316C"/>
                          </a:solidFill>
                          <a:latin typeface="ITC Franklin Gothic Std Book"/>
                        </a:rPr>
                      </a:br>
                      <a:r>
                        <a:rPr lang="en-US" sz="1600" dirty="0">
                          <a:solidFill>
                            <a:srgbClr val="01316C"/>
                          </a:solidFill>
                          <a:latin typeface="ITC Franklin Gothic Std Book"/>
                        </a:rPr>
                        <a:t>(NAICS 3254)</a:t>
                      </a:r>
                    </a:p>
                  </a:txBody>
                  <a:tcPr/>
                </a:tc>
                <a:tc>
                  <a:txBody>
                    <a:bodyPr/>
                    <a:lstStyle/>
                    <a:p>
                      <a:r>
                        <a:rPr lang="en-US" sz="1600" kern="1200">
                          <a:solidFill>
                            <a:srgbClr val="01316C"/>
                          </a:solidFill>
                          <a:latin typeface="ITC Franklin Gothic Std Book"/>
                          <a:ea typeface="+mn-ea"/>
                          <a:cs typeface="+mn-cs"/>
                        </a:rPr>
                        <a:t>1.8 M (2013 - 2018)</a:t>
                      </a:r>
                      <a:endParaRPr lang="en-US" sz="1600" kern="1200">
                        <a:solidFill>
                          <a:srgbClr val="01316C"/>
                        </a:solidFill>
                        <a:latin typeface="ITC Franklin Gothic Std Book" panose="020B0504030503020204" pitchFamily="34" charset="0"/>
                        <a:ea typeface="+mn-ea"/>
                        <a:cs typeface="+mn-cs"/>
                      </a:endParaRPr>
                    </a:p>
                  </a:txBody>
                  <a:tcPr/>
                </a:tc>
                <a:extLst>
                  <a:ext uri="{0D108BD9-81ED-4DB2-BD59-A6C34878D82A}">
                    <a16:rowId xmlns:a16="http://schemas.microsoft.com/office/drawing/2014/main" val="2243562811"/>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solidFill>
                            <a:srgbClr val="01316C"/>
                          </a:solidFill>
                          <a:latin typeface="ITC Franklin Gothic Std Book"/>
                        </a:rPr>
                        <a:t>Food Processing &amp; Beverage Manufacturing Sectors (NAICS 311 &amp; 3121)</a:t>
                      </a:r>
                    </a:p>
                  </a:txBody>
                  <a:tcPr/>
                </a:tc>
                <a:tc>
                  <a:txBody>
                    <a:bodyPr/>
                    <a:lstStyle/>
                    <a:p>
                      <a:r>
                        <a:rPr lang="en-US" sz="1600" kern="1200">
                          <a:solidFill>
                            <a:srgbClr val="01316C"/>
                          </a:solidFill>
                          <a:latin typeface="ITC Franklin Gothic Std Book"/>
                          <a:ea typeface="+mn-ea"/>
                          <a:cs typeface="+mn-cs"/>
                        </a:rPr>
                        <a:t>600 K</a:t>
                      </a:r>
                      <a:r>
                        <a:rPr lang="en-US" sz="1600" b="0" i="0" u="none" strike="noStrike" kern="1200" noProof="0">
                          <a:solidFill>
                            <a:srgbClr val="01316C"/>
                          </a:solidFill>
                        </a:rPr>
                        <a:t> (2013 - 2021)</a:t>
                      </a:r>
                      <a:endParaRPr lang="en-US" sz="1600" b="0" i="0" u="none" strike="noStrike" kern="1200" noProof="0"/>
                    </a:p>
                    <a:p>
                      <a:pPr lvl="0">
                        <a:buNone/>
                      </a:pPr>
                      <a:endParaRPr lang="en-US" sz="1600" kern="1200">
                        <a:solidFill>
                          <a:srgbClr val="01316C"/>
                        </a:solidFill>
                        <a:latin typeface="ITC Franklin Gothic Std Book"/>
                        <a:ea typeface="+mn-ea"/>
                        <a:cs typeface="+mn-cs"/>
                      </a:endParaRPr>
                    </a:p>
                  </a:txBody>
                  <a:tcPr/>
                </a:tc>
                <a:extLst>
                  <a:ext uri="{0D108BD9-81ED-4DB2-BD59-A6C34878D82A}">
                    <a16:rowId xmlns:a16="http://schemas.microsoft.com/office/drawing/2014/main" val="2119492622"/>
                  </a:ext>
                </a:extLst>
              </a:tr>
              <a:tr h="586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1316C"/>
                          </a:solidFill>
                          <a:latin typeface="ITC Franklin Gothic Std Book"/>
                        </a:rPr>
                        <a:t>Computer Systems Design and Related Services (NAICS 5415)</a:t>
                      </a:r>
                      <a:endParaRPr lang="en-US" sz="1600">
                        <a:solidFill>
                          <a:srgbClr val="01316C"/>
                        </a:solidFill>
                        <a:latin typeface="ITC Franklin Gothic Std Book"/>
                        <a:sym typeface="ITC Franklin Gothic Std"/>
                      </a:endParaRPr>
                    </a:p>
                  </a:txBody>
                  <a:tcPr/>
                </a:tc>
                <a:tc>
                  <a:txBody>
                    <a:bodyPr/>
                    <a:lstStyle/>
                    <a:p>
                      <a:r>
                        <a:rPr lang="en-US" sz="1600" kern="1200" dirty="0">
                          <a:solidFill>
                            <a:srgbClr val="01316C"/>
                          </a:solidFill>
                          <a:latin typeface="ITC Franklin Gothic Std Book"/>
                          <a:ea typeface="+mn-ea"/>
                          <a:cs typeface="+mn-cs"/>
                        </a:rPr>
                        <a:t>1.2 M </a:t>
                      </a:r>
                      <a:r>
                        <a:rPr lang="en-US" sz="1600" b="0" i="0" u="none" strike="noStrike" kern="1200" noProof="0" dirty="0">
                          <a:solidFill>
                            <a:srgbClr val="01316C"/>
                          </a:solidFill>
                        </a:rPr>
                        <a:t> (2013 - 2021)</a:t>
                      </a:r>
                      <a:endParaRPr lang="en-US" sz="1600" b="0" i="0" u="none" strike="noStrike" kern="1200" noProof="0" dirty="0"/>
                    </a:p>
                    <a:p>
                      <a:pPr lvl="0">
                        <a:buNone/>
                      </a:pPr>
                      <a:endParaRPr lang="en-US" sz="1600" kern="1200" dirty="0">
                        <a:solidFill>
                          <a:srgbClr val="01316C"/>
                        </a:solidFill>
                        <a:latin typeface="ITC Franklin Gothic Std Book"/>
                        <a:ea typeface="+mn-ea"/>
                        <a:cs typeface="+mn-cs"/>
                      </a:endParaRPr>
                    </a:p>
                  </a:txBody>
                  <a:tcPr/>
                </a:tc>
                <a:extLst>
                  <a:ext uri="{0D108BD9-81ED-4DB2-BD59-A6C34878D82A}">
                    <a16:rowId xmlns:a16="http://schemas.microsoft.com/office/drawing/2014/main" val="2674779972"/>
                  </a:ext>
                </a:extLst>
              </a:tr>
            </a:tbl>
          </a:graphicData>
        </a:graphic>
      </p:graphicFrame>
      <p:sp>
        <p:nvSpPr>
          <p:cNvPr id="25" name="Text Placeholder 2">
            <a:extLst>
              <a:ext uri="{FF2B5EF4-FFF2-40B4-BE49-F238E27FC236}">
                <a16:creationId xmlns:a16="http://schemas.microsoft.com/office/drawing/2014/main" id="{E63AE70B-5869-1543-AF85-BC5A2A0DA3A9}"/>
              </a:ext>
            </a:extLst>
          </p:cNvPr>
          <p:cNvSpPr txBox="1">
            <a:spLocks/>
          </p:cNvSpPr>
          <p:nvPr/>
        </p:nvSpPr>
        <p:spPr>
          <a:xfrm rot="-5400000">
            <a:off x="-752554" y="4870967"/>
            <a:ext cx="3029255" cy="5318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i="1">
                <a:solidFill>
                  <a:srgbClr val="E46C0A"/>
                </a:solidFill>
                <a:latin typeface="Calibri"/>
                <a:cs typeface="Calibri"/>
              </a:rPr>
              <a:t>Data Obtained</a:t>
            </a:r>
            <a:endParaRPr lang="en-US" sz="1800" b="1">
              <a:solidFill>
                <a:srgbClr val="C00000"/>
              </a:solidFill>
              <a:latin typeface="ITC Franklin Gothic Std Book" panose="020B0504030503020204" pitchFamily="34" charset="0"/>
            </a:endParaRPr>
          </a:p>
        </p:txBody>
      </p:sp>
    </p:spTree>
    <p:extLst>
      <p:ext uri="{BB962C8B-B14F-4D97-AF65-F5344CB8AC3E}">
        <p14:creationId xmlns:p14="http://schemas.microsoft.com/office/powerpoint/2010/main" val="36155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963442" y="328711"/>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a:rPr>
              <a:t>Unstructured Text Data : An Overview</a:t>
            </a:r>
            <a:endParaRPr lang="en-US" sz="4000" b="1" dirty="0">
              <a:solidFill>
                <a:srgbClr val="E46C0A"/>
              </a:solidFill>
              <a:latin typeface="ITC Franklin Gothic Std Book" panose="020B0504030503020204" pitchFamily="34" charset="0"/>
            </a:endParaRPr>
          </a:p>
        </p:txBody>
      </p:sp>
      <p:sp>
        <p:nvSpPr>
          <p:cNvPr id="5" name="TextBox 4"/>
          <p:cNvSpPr txBox="1"/>
          <p:nvPr/>
        </p:nvSpPr>
        <p:spPr>
          <a:xfrm>
            <a:off x="963442" y="1108765"/>
            <a:ext cx="10764731" cy="5262979"/>
          </a:xfrm>
          <a:prstGeom prst="rect">
            <a:avLst/>
          </a:prstGeom>
          <a:noFill/>
        </p:spPr>
        <p:txBody>
          <a:bodyPr wrap="square" rtlCol="0">
            <a:spAutoFit/>
          </a:bodyPr>
          <a:lstStyle/>
          <a:p>
            <a:pPr algn="l"/>
            <a:r>
              <a:rPr lang="en-US" sz="2800" dirty="0">
                <a:solidFill>
                  <a:srgbClr val="01316C"/>
                </a:solidFill>
                <a:latin typeface="ITC Franklin Gothic Std Book" panose="020B0504030503020204" pitchFamily="34" charset="0"/>
              </a:rPr>
              <a:t>Any information that doesn’t follow conventional data models, making it difficult to store and manage in a Relational Database.</a:t>
            </a:r>
          </a:p>
          <a:p>
            <a:pPr marL="342900" indent="-342900" algn="l">
              <a:buFont typeface="Arial" panose="020B0604020202020204" pitchFamily="34" charset="0"/>
              <a:buChar char="•"/>
            </a:pPr>
            <a:r>
              <a:rPr lang="en-US" sz="2800" dirty="0">
                <a:solidFill>
                  <a:srgbClr val="01316C"/>
                </a:solidFill>
                <a:latin typeface="ITC Franklin Gothic Std Book" panose="020B0504030503020204" pitchFamily="34" charset="0"/>
              </a:rPr>
              <a:t>Word Documents</a:t>
            </a:r>
          </a:p>
          <a:p>
            <a:pPr marL="342900" indent="-342900" algn="l">
              <a:buFont typeface="Arial" panose="020B0604020202020204" pitchFamily="34" charset="0"/>
              <a:buChar char="•"/>
            </a:pPr>
            <a:r>
              <a:rPr lang="en-US" sz="2800" dirty="0">
                <a:solidFill>
                  <a:srgbClr val="01316C"/>
                </a:solidFill>
                <a:latin typeface="ITC Franklin Gothic Std Book" panose="020B0504030503020204" pitchFamily="34" charset="0"/>
              </a:rPr>
              <a:t>Emails</a:t>
            </a:r>
          </a:p>
          <a:p>
            <a:pPr marL="342900" indent="-342900" algn="l">
              <a:buFont typeface="Arial" panose="020B0604020202020204" pitchFamily="34" charset="0"/>
              <a:buChar char="•"/>
            </a:pPr>
            <a:r>
              <a:rPr lang="en-US" sz="2800" dirty="0">
                <a:solidFill>
                  <a:srgbClr val="01316C"/>
                </a:solidFill>
                <a:latin typeface="ITC Franklin Gothic Std Book" panose="020B0504030503020204" pitchFamily="34" charset="0"/>
              </a:rPr>
              <a:t>Social Media posts</a:t>
            </a:r>
          </a:p>
          <a:p>
            <a:pPr marL="342900" indent="-342900" algn="l">
              <a:buFont typeface="Arial" panose="020B0604020202020204" pitchFamily="34" charset="0"/>
              <a:buChar char="•"/>
            </a:pPr>
            <a:r>
              <a:rPr lang="en-US" sz="2800" dirty="0">
                <a:solidFill>
                  <a:srgbClr val="01316C"/>
                </a:solidFill>
                <a:latin typeface="ITC Franklin Gothic Std Book" panose="020B0504030503020204" pitchFamily="34" charset="0"/>
              </a:rPr>
              <a:t>Medical notes (Healthcare NLP)</a:t>
            </a:r>
          </a:p>
          <a:p>
            <a:pPr marL="342900" indent="-342900" algn="l">
              <a:buFont typeface="Arial" panose="020B0604020202020204" pitchFamily="34" charset="0"/>
              <a:buChar char="•"/>
            </a:pPr>
            <a:endParaRPr lang="en-US" sz="2800" dirty="0">
              <a:solidFill>
                <a:srgbClr val="01316C"/>
              </a:solidFill>
              <a:latin typeface="ITC Franklin Gothic Std Book" panose="020B0504030503020204" pitchFamily="34" charset="0"/>
            </a:endParaRPr>
          </a:p>
          <a:p>
            <a:pPr algn="l"/>
            <a:r>
              <a:rPr lang="en-US" sz="2800" dirty="0">
                <a:solidFill>
                  <a:srgbClr val="01316C"/>
                </a:solidFill>
                <a:latin typeface="ITC Franklin Gothic Std Book" panose="020B0504030503020204" pitchFamily="34" charset="0"/>
              </a:rPr>
              <a:t>Most of this exists as ‘dark data’, data that is collected by an organization which is not used for analytics or insight generation, and is usually stored only for compliance purposes.</a:t>
            </a:r>
          </a:p>
        </p:txBody>
      </p:sp>
    </p:spTree>
    <p:extLst>
      <p:ext uri="{BB962C8B-B14F-4D97-AF65-F5344CB8AC3E}">
        <p14:creationId xmlns:p14="http://schemas.microsoft.com/office/powerpoint/2010/main" val="804108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pic>
        <p:nvPicPr>
          <p:cNvPr id="2" name="Picture 2" descr="An overlay of the character of BERT from sesame street, over a google search page asking 'What is BERT'" title="BERT from Sesame Street">
            <a:extLst>
              <a:ext uri="{FF2B5EF4-FFF2-40B4-BE49-F238E27FC236}">
                <a16:creationId xmlns:a16="http://schemas.microsoft.com/office/drawing/2014/main" id="{6D8C7579-3D8A-496E-BCDB-A24C605B8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914" y="1641001"/>
            <a:ext cx="8392559" cy="29505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939535-E86D-4E3B-BE0B-622ABEFE5AF2}"/>
              </a:ext>
            </a:extLst>
          </p:cNvPr>
          <p:cNvSpPr txBox="1"/>
          <p:nvPr/>
        </p:nvSpPr>
        <p:spPr>
          <a:xfrm>
            <a:off x="1098550" y="5106840"/>
            <a:ext cx="10668000" cy="830997"/>
          </a:xfrm>
          <a:prstGeom prst="rect">
            <a:avLst/>
          </a:prstGeom>
          <a:noFill/>
        </p:spPr>
        <p:txBody>
          <a:bodyPr wrap="square" lIns="91440" tIns="45720" rIns="91440" bIns="45720" anchor="t">
            <a:spAutoFit/>
          </a:bodyPr>
          <a:lstStyle/>
          <a:p>
            <a:pPr algn="ctr"/>
            <a:r>
              <a:rPr lang="en-US" sz="2400">
                <a:solidFill>
                  <a:srgbClr val="00306C"/>
                </a:solidFill>
                <a:latin typeface="Calibri"/>
                <a:cs typeface="Calibri"/>
              </a:rPr>
              <a:t>A pre-trained unsupervised Natural Language Processing model </a:t>
            </a:r>
            <a:br>
              <a:rPr lang="en-US" sz="2400">
                <a:solidFill>
                  <a:srgbClr val="00306C"/>
                </a:solidFill>
                <a:latin typeface="Calibri"/>
                <a:cs typeface="Calibri"/>
              </a:rPr>
            </a:br>
            <a:r>
              <a:rPr lang="en-US" sz="2400">
                <a:solidFill>
                  <a:srgbClr val="00306C"/>
                </a:solidFill>
                <a:latin typeface="Calibri"/>
                <a:cs typeface="Calibri"/>
              </a:rPr>
              <a:t>developed by Google in 2018 </a:t>
            </a:r>
          </a:p>
        </p:txBody>
      </p:sp>
      <p:sp>
        <p:nvSpPr>
          <p:cNvPr id="11" name="TextBox 10">
            <a:extLst>
              <a:ext uri="{FF2B5EF4-FFF2-40B4-BE49-F238E27FC236}">
                <a16:creationId xmlns:a16="http://schemas.microsoft.com/office/drawing/2014/main" id="{D26E2012-33F2-4810-AEE7-E17B44A9211A}"/>
              </a:ext>
            </a:extLst>
          </p:cNvPr>
          <p:cNvSpPr txBox="1"/>
          <p:nvPr/>
        </p:nvSpPr>
        <p:spPr>
          <a:xfrm>
            <a:off x="2982190" y="359633"/>
            <a:ext cx="6097384"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a:rPr>
              <a:t>Methods: BERT</a:t>
            </a:r>
            <a:endParaRPr lang="en-US" sz="4000" b="1" dirty="0">
              <a:solidFill>
                <a:srgbClr val="E46C0A"/>
              </a:solidFill>
              <a:latin typeface="ITC Franklin Gothic Std Book" panose="020B0504030503020204" pitchFamily="34" charset="0"/>
            </a:endParaRPr>
          </a:p>
        </p:txBody>
      </p:sp>
      <p:sp>
        <p:nvSpPr>
          <p:cNvPr id="3" name="TextBox 2">
            <a:extLst>
              <a:ext uri="{FF2B5EF4-FFF2-40B4-BE49-F238E27FC236}">
                <a16:creationId xmlns:a16="http://schemas.microsoft.com/office/drawing/2014/main" id="{15D0688E-15F7-464C-99A2-07C6976809EC}"/>
              </a:ext>
            </a:extLst>
          </p:cNvPr>
          <p:cNvSpPr txBox="1"/>
          <p:nvPr/>
        </p:nvSpPr>
        <p:spPr>
          <a:xfrm>
            <a:off x="9545782" y="6613237"/>
            <a:ext cx="2422458" cy="2462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000" dirty="0">
                <a:solidFill>
                  <a:srgbClr val="01316C"/>
                </a:solidFill>
                <a:latin typeface="ITC Franklin Gothic Std Book"/>
              </a:rPr>
              <a:t>Image Attribution: Bert; Sesame Workshop</a:t>
            </a:r>
          </a:p>
        </p:txBody>
      </p:sp>
    </p:spTree>
    <p:extLst>
      <p:ext uri="{BB962C8B-B14F-4D97-AF65-F5344CB8AC3E}">
        <p14:creationId xmlns:p14="http://schemas.microsoft.com/office/powerpoint/2010/main" val="3669105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9" name="TextBox 8">
            <a:extLst>
              <a:ext uri="{FF2B5EF4-FFF2-40B4-BE49-F238E27FC236}">
                <a16:creationId xmlns:a16="http://schemas.microsoft.com/office/drawing/2014/main" id="{C0C3E4FC-C837-446A-987A-EC8AEA7929DC}"/>
              </a:ext>
            </a:extLst>
          </p:cNvPr>
          <p:cNvSpPr txBox="1"/>
          <p:nvPr/>
        </p:nvSpPr>
        <p:spPr>
          <a:xfrm>
            <a:off x="1656347" y="308582"/>
            <a:ext cx="8879305" cy="1815882"/>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46C0A"/>
                </a:solidFill>
                <a:effectLst/>
                <a:uLnTx/>
                <a:uFillTx/>
                <a:latin typeface="ITC Franklin Gothic Std Book"/>
              </a:rPr>
              <a:t>BERT Benefit</a:t>
            </a:r>
            <a:endParaRPr lang="en-US" sz="4000" b="1" i="0" u="none" strike="noStrike" kern="1200" cap="none" spc="0" normalizeH="0" baseline="0" noProof="0">
              <a:ln>
                <a:noFill/>
              </a:ln>
              <a:solidFill>
                <a:srgbClr val="E46C0A"/>
              </a:solidFill>
              <a:effectLst/>
              <a:uLnTx/>
              <a:uFillTx/>
              <a:latin typeface="ITC Franklin Gothic Std Boo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i="1">
                <a:solidFill>
                  <a:srgbClr val="E46C0A"/>
                </a:solidFill>
                <a:latin typeface="ITC Franklin Gothic Std Book"/>
              </a:rPr>
              <a:t>Pre-trained models solve challenge of lack of enough training data</a:t>
            </a:r>
            <a:endParaRPr lang="en-US" sz="3600" i="1" u="none" strike="noStrike" kern="1200" cap="none" spc="0" normalizeH="0" baseline="0" noProof="0">
              <a:ln>
                <a:noFill/>
              </a:ln>
              <a:solidFill>
                <a:srgbClr val="E46C0A"/>
              </a:solidFill>
              <a:effectLst/>
              <a:uLnTx/>
              <a:uFillTx/>
              <a:latin typeface="ITC Franklin Gothic Std Book"/>
            </a:endParaRPr>
          </a:p>
        </p:txBody>
      </p:sp>
      <p:sp>
        <p:nvSpPr>
          <p:cNvPr id="7" name="TextBox 6">
            <a:extLst>
              <a:ext uri="{FF2B5EF4-FFF2-40B4-BE49-F238E27FC236}">
                <a16:creationId xmlns:a16="http://schemas.microsoft.com/office/drawing/2014/main" id="{68C2CFCF-125A-4AC5-AF53-1368DC32CB1D}"/>
              </a:ext>
            </a:extLst>
          </p:cNvPr>
          <p:cNvSpPr txBox="1"/>
          <p:nvPr/>
        </p:nvSpPr>
        <p:spPr>
          <a:xfrm>
            <a:off x="-392307" y="4928141"/>
            <a:ext cx="6779028" cy="369332"/>
          </a:xfrm>
          <a:prstGeom prst="rect">
            <a:avLst/>
          </a:prstGeom>
          <a:noFill/>
        </p:spPr>
        <p:txBody>
          <a:bodyPr wrap="square">
            <a:spAutoFit/>
          </a:bodyPr>
          <a:lstStyle/>
          <a:p>
            <a:pPr algn="ctr"/>
            <a:endParaRPr lang="en-US" sz="1800"/>
          </a:p>
        </p:txBody>
      </p:sp>
      <p:pic>
        <p:nvPicPr>
          <p:cNvPr id="7170" name="Picture 2" descr="Wikipedia – Logos, brands and logotypes" title="Wikipedia Logo">
            <a:extLst>
              <a:ext uri="{FF2B5EF4-FFF2-40B4-BE49-F238E27FC236}">
                <a16:creationId xmlns:a16="http://schemas.microsoft.com/office/drawing/2014/main" id="{46974B1A-CDD9-49FC-AB5C-332727E54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929" y="3189343"/>
            <a:ext cx="20669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ook, open, open book icon" title="Book Icon">
            <a:extLst>
              <a:ext uri="{FF2B5EF4-FFF2-40B4-BE49-F238E27FC236}">
                <a16:creationId xmlns:a16="http://schemas.microsoft.com/office/drawing/2014/main" id="{36F39359-EBFC-433B-BF70-91D289D1C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410" y="3056590"/>
            <a:ext cx="1804870" cy="18048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2B68E6A-E9DA-44C8-BFE3-1EFAA6C2CC0C}"/>
              </a:ext>
            </a:extLst>
          </p:cNvPr>
          <p:cNvSpPr txBox="1"/>
          <p:nvPr/>
        </p:nvSpPr>
        <p:spPr>
          <a:xfrm>
            <a:off x="8567334" y="3001170"/>
            <a:ext cx="3520172"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solidFill>
                  <a:srgbClr val="00306C"/>
                </a:solidFill>
                <a:latin typeface="Calibri"/>
                <a:cs typeface="Calibri"/>
              </a:rPr>
              <a:t>Can use pre-trained models to fine tune on smaller-task specific datasets and improves accuracy drastically</a:t>
            </a:r>
            <a:endParaRPr kumimoji="0" lang="en-US" sz="2400" i="0" u="none" strike="noStrike" kern="1200" cap="none" spc="0" normalizeH="0" baseline="0" noProof="0">
              <a:ln>
                <a:noFill/>
              </a:ln>
              <a:solidFill>
                <a:srgbClr val="00306C"/>
              </a:solidFill>
              <a:effectLst/>
              <a:uLnTx/>
              <a:uFillTx/>
              <a:latin typeface="Calibri"/>
              <a:cs typeface="Calibri"/>
            </a:endParaRPr>
          </a:p>
        </p:txBody>
      </p:sp>
      <p:sp>
        <p:nvSpPr>
          <p:cNvPr id="13" name="TextBox 12">
            <a:extLst>
              <a:ext uri="{FF2B5EF4-FFF2-40B4-BE49-F238E27FC236}">
                <a16:creationId xmlns:a16="http://schemas.microsoft.com/office/drawing/2014/main" id="{87BD4A71-9DEA-4C6A-AA8C-3C3344D1C0D1}"/>
              </a:ext>
            </a:extLst>
          </p:cNvPr>
          <p:cNvSpPr txBox="1"/>
          <p:nvPr/>
        </p:nvSpPr>
        <p:spPr>
          <a:xfrm>
            <a:off x="57921" y="5382185"/>
            <a:ext cx="428429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06C"/>
                </a:solidFill>
                <a:effectLst/>
                <a:uLnTx/>
                <a:uFillTx/>
                <a:latin typeface="Calibri"/>
                <a:cs typeface="Calibri"/>
                <a:hlinkClick r:id="rId5"/>
              </a:rPr>
              <a:t>Book Corpus:</a:t>
            </a:r>
            <a:endParaRPr kumimoji="0" lang="en-US" sz="1800" b="1" i="0" u="none" strike="noStrike" kern="1200" cap="none" spc="0" normalizeH="0" baseline="0" noProof="0">
              <a:ln>
                <a:noFill/>
              </a:ln>
              <a:solidFill>
                <a:srgbClr val="00306C"/>
              </a:solidFill>
              <a:effectLst/>
              <a:uLnTx/>
              <a:uFillTx/>
              <a:latin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306C"/>
                </a:solidFill>
                <a:latin typeface="Calibri"/>
                <a:cs typeface="Calibri"/>
              </a:rPr>
              <a:t>2,500 million words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306C"/>
              </a:solidFill>
              <a:effectLst/>
              <a:uLnTx/>
              <a:uFillTx/>
              <a:latin typeface="Calibri"/>
              <a:cs typeface="Calibri"/>
            </a:endParaRPr>
          </a:p>
        </p:txBody>
      </p:sp>
      <p:sp>
        <p:nvSpPr>
          <p:cNvPr id="15" name="TextBox 14">
            <a:extLst>
              <a:ext uri="{FF2B5EF4-FFF2-40B4-BE49-F238E27FC236}">
                <a16:creationId xmlns:a16="http://schemas.microsoft.com/office/drawing/2014/main" id="{7C8F430F-AFAE-4D30-834B-99446BE5203E}"/>
              </a:ext>
            </a:extLst>
          </p:cNvPr>
          <p:cNvSpPr txBox="1"/>
          <p:nvPr/>
        </p:nvSpPr>
        <p:spPr>
          <a:xfrm>
            <a:off x="2706486" y="5519864"/>
            <a:ext cx="67790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306C"/>
                </a:solidFill>
                <a:latin typeface="Calibri"/>
                <a:cs typeface="Calibri"/>
              </a:rPr>
              <a:t>Wikipedia:</a:t>
            </a:r>
            <a:endParaRPr kumimoji="0" lang="en-US" sz="1800" b="1" i="0" u="none" strike="noStrike" kern="1200" cap="none" spc="0" normalizeH="0" baseline="0" noProof="0">
              <a:ln>
                <a:noFill/>
              </a:ln>
              <a:solidFill>
                <a:srgbClr val="00306C"/>
              </a:solidFill>
              <a:effectLst/>
              <a:uLnTx/>
              <a:uFillTx/>
              <a:latin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06C"/>
                </a:solidFill>
                <a:effectLst/>
                <a:uLnTx/>
                <a:uFillTx/>
                <a:latin typeface="Calibri"/>
                <a:cs typeface="Calibri"/>
              </a:rPr>
              <a:t>800 mi</a:t>
            </a:r>
            <a:r>
              <a:rPr lang="en-US" b="1" err="1">
                <a:solidFill>
                  <a:srgbClr val="00306C"/>
                </a:solidFill>
                <a:latin typeface="Calibri"/>
                <a:cs typeface="Calibri"/>
              </a:rPr>
              <a:t>llion</a:t>
            </a:r>
            <a:r>
              <a:rPr lang="en-US" b="1">
                <a:solidFill>
                  <a:srgbClr val="00306C"/>
                </a:solidFill>
                <a:latin typeface="Calibri"/>
                <a:cs typeface="Calibri"/>
              </a:rPr>
              <a:t> words</a:t>
            </a:r>
            <a:endParaRPr kumimoji="0" lang="en-US" sz="1800" b="1" i="0" u="none" strike="noStrike" kern="1200" cap="none" spc="0" normalizeH="0" baseline="0" noProof="0">
              <a:ln>
                <a:noFill/>
              </a:ln>
              <a:solidFill>
                <a:srgbClr val="00306C"/>
              </a:solidFill>
              <a:effectLst/>
              <a:uLnTx/>
              <a:uFillTx/>
              <a:latin typeface="Calibri"/>
              <a:cs typeface="Calibri"/>
            </a:endParaRPr>
          </a:p>
        </p:txBody>
      </p:sp>
      <p:sp>
        <p:nvSpPr>
          <p:cNvPr id="12" name="Arrow: Up 11">
            <a:extLst>
              <a:ext uri="{FF2B5EF4-FFF2-40B4-BE49-F238E27FC236}">
                <a16:creationId xmlns:a16="http://schemas.microsoft.com/office/drawing/2014/main" id="{A2E87D48-984C-4AE1-B58D-1CAB5E7D4EBC}"/>
              </a:ext>
            </a:extLst>
          </p:cNvPr>
          <p:cNvSpPr/>
          <p:nvPr/>
        </p:nvSpPr>
        <p:spPr>
          <a:xfrm rot="5400000">
            <a:off x="7328583" y="3466069"/>
            <a:ext cx="1467852" cy="914400"/>
          </a:xfrm>
          <a:prstGeom prst="upArrow">
            <a:avLst/>
          </a:prstGeom>
          <a:solidFill>
            <a:srgbClr val="002E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36818174-1420-49C2-A174-FF2F1603DF00}"/>
              </a:ext>
            </a:extLst>
          </p:cNvPr>
          <p:cNvSpPr/>
          <p:nvPr/>
        </p:nvSpPr>
        <p:spPr>
          <a:xfrm>
            <a:off x="3661647" y="3564961"/>
            <a:ext cx="1137082" cy="987563"/>
          </a:xfrm>
          <a:prstGeom prst="plus">
            <a:avLst/>
          </a:prstGeom>
          <a:solidFill>
            <a:srgbClr val="0030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AF8464-2731-4BD3-B747-6FAC52DAA779}"/>
              </a:ext>
            </a:extLst>
          </p:cNvPr>
          <p:cNvSpPr txBox="1"/>
          <p:nvPr/>
        </p:nvSpPr>
        <p:spPr>
          <a:xfrm>
            <a:off x="7605309" y="6403353"/>
            <a:ext cx="4802482" cy="307777"/>
          </a:xfrm>
          <a:prstGeom prst="rect">
            <a:avLst/>
          </a:prstGeom>
          <a:noFill/>
        </p:spPr>
        <p:txBody>
          <a:bodyPr wrap="square">
            <a:spAutoFit/>
          </a:bodyPr>
          <a:lstStyle/>
          <a:p>
            <a:r>
              <a:rPr lang="en-US" sz="1400">
                <a:hlinkClick r:id="rId6"/>
              </a:rPr>
              <a:t>BERT Explained: A Complete Guide with Theory and Tutorials</a:t>
            </a:r>
            <a:endParaRPr lang="en-US" sz="1400"/>
          </a:p>
        </p:txBody>
      </p:sp>
    </p:spTree>
    <p:extLst>
      <p:ext uri="{BB962C8B-B14F-4D97-AF65-F5344CB8AC3E}">
        <p14:creationId xmlns:p14="http://schemas.microsoft.com/office/powerpoint/2010/main" val="1811428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rot="900000">
            <a:off x="838200" y="1195636"/>
            <a:ext cx="10913988" cy="5179633"/>
          </a:xfr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latin typeface="ITC Franklin Gothic Std Book" panose="020B0504030503020204" pitchFamily="34" charset="0"/>
            </a:endParaRPr>
          </a:p>
        </p:txBody>
      </p:sp>
      <p:sp>
        <p:nvSpPr>
          <p:cNvPr id="11" name="TextBox 10">
            <a:extLst>
              <a:ext uri="{FF2B5EF4-FFF2-40B4-BE49-F238E27FC236}">
                <a16:creationId xmlns:a16="http://schemas.microsoft.com/office/drawing/2014/main" id="{D26E2012-33F2-4810-AEE7-E17B44A9211A}"/>
              </a:ext>
            </a:extLst>
          </p:cNvPr>
          <p:cNvSpPr txBox="1"/>
          <p:nvPr/>
        </p:nvSpPr>
        <p:spPr>
          <a:xfrm>
            <a:off x="702815" y="293372"/>
            <a:ext cx="10764732" cy="707886"/>
          </a:xfrm>
          <a:prstGeom prst="rect">
            <a:avLst/>
          </a:prstGeom>
          <a:noFill/>
        </p:spPr>
        <p:txBody>
          <a:bodyPr wrap="square" lIns="91440" tIns="45720" rIns="91440" bIns="45720" anchor="t">
            <a:spAutoFit/>
          </a:bodyPr>
          <a:lstStyle/>
          <a:p>
            <a:pPr algn="ctr"/>
            <a:r>
              <a:rPr lang="en-US" sz="4000" b="1" dirty="0">
                <a:solidFill>
                  <a:srgbClr val="E46C0A"/>
                </a:solidFill>
                <a:latin typeface="ITC Franklin Gothic Std Book" panose="020B0504030503020204" pitchFamily="34" charset="0"/>
              </a:rPr>
              <a:t>Semantic Similarity</a:t>
            </a:r>
          </a:p>
        </p:txBody>
      </p:sp>
      <p:sp>
        <p:nvSpPr>
          <p:cNvPr id="5" name="TextBox 4"/>
          <p:cNvSpPr txBox="1"/>
          <p:nvPr/>
        </p:nvSpPr>
        <p:spPr>
          <a:xfrm>
            <a:off x="632938" y="1529224"/>
            <a:ext cx="11321773" cy="4401205"/>
          </a:xfrm>
          <a:prstGeom prst="rect">
            <a:avLst/>
          </a:prstGeom>
          <a:noFill/>
        </p:spPr>
        <p:txBody>
          <a:bodyPr wrap="square" lIns="91440" tIns="45720" rIns="91440" bIns="45720" rtlCol="0" anchor="t">
            <a:spAutoFit/>
          </a:bodyPr>
          <a:lstStyle/>
          <a:p>
            <a:r>
              <a:rPr lang="en-US" sz="2800" dirty="0">
                <a:solidFill>
                  <a:srgbClr val="01316C"/>
                </a:solidFill>
                <a:latin typeface="ITC Franklin Gothic Std Book"/>
              </a:rPr>
              <a:t>Language models like BERT are based on training with large data sets, such as:</a:t>
            </a:r>
            <a:endParaRPr lang="en-US" dirty="0"/>
          </a:p>
          <a:p>
            <a:pPr marL="457200" indent="-457200">
              <a:buFont typeface="Arial"/>
              <a:buChar char="•"/>
            </a:pPr>
            <a:r>
              <a:rPr lang="en-US" sz="2800" dirty="0">
                <a:solidFill>
                  <a:srgbClr val="01316C"/>
                </a:solidFill>
                <a:latin typeface="ITC Franklin Gothic Std Book"/>
              </a:rPr>
              <a:t>full text of Wikipedia</a:t>
            </a:r>
            <a:endParaRPr lang="en-US" dirty="0">
              <a:solidFill>
                <a:srgbClr val="000000"/>
              </a:solidFill>
              <a:latin typeface="Calibri" panose="020F0502020204030204"/>
              <a:cs typeface="Calibri" panose="020F0502020204030204"/>
            </a:endParaRPr>
          </a:p>
          <a:p>
            <a:pPr marL="457200" indent="-457200">
              <a:buFont typeface="Arial"/>
              <a:buChar char="•"/>
            </a:pPr>
            <a:r>
              <a:rPr lang="en-US" sz="2800" dirty="0">
                <a:solidFill>
                  <a:srgbClr val="01316C"/>
                </a:solidFill>
                <a:latin typeface="ITC Franklin Gothic Std Book"/>
              </a:rPr>
              <a:t>Open Books corpus</a:t>
            </a:r>
            <a:endParaRPr lang="en-US" dirty="0">
              <a:solidFill>
                <a:srgbClr val="000000"/>
              </a:solidFill>
              <a:latin typeface="Calibri" panose="020F0502020204030204"/>
              <a:cs typeface="Calibri"/>
            </a:endParaRPr>
          </a:p>
          <a:p>
            <a:endParaRPr lang="en-US" sz="2800" dirty="0">
              <a:solidFill>
                <a:srgbClr val="01316C"/>
              </a:solidFill>
              <a:latin typeface="ITC Franklin Gothic Std Book"/>
            </a:endParaRPr>
          </a:p>
          <a:p>
            <a:pPr>
              <a:buFont typeface="Arial"/>
            </a:pPr>
            <a:r>
              <a:rPr lang="en-US" sz="2800" dirty="0">
                <a:solidFill>
                  <a:srgbClr val="01316C"/>
                </a:solidFill>
                <a:latin typeface="ITC Franklin Gothic Std Book"/>
              </a:rPr>
              <a:t>The goal is to develop a vector representation of words, in a given sentence that represent a given idea.</a:t>
            </a:r>
            <a:endParaRPr lang="en-US">
              <a:cs typeface="Calibri"/>
            </a:endParaRPr>
          </a:p>
          <a:p>
            <a:pPr algn="l"/>
            <a:endParaRPr lang="en-US" sz="2800" dirty="0">
              <a:solidFill>
                <a:srgbClr val="01316C"/>
              </a:solidFill>
              <a:latin typeface="ITC Franklin Gothic Std Book" panose="020B0504030503020204" pitchFamily="34" charset="0"/>
            </a:endParaRPr>
          </a:p>
          <a:p>
            <a:pPr algn="l"/>
            <a:r>
              <a:rPr lang="en-US" sz="2800" dirty="0">
                <a:solidFill>
                  <a:srgbClr val="01316C"/>
                </a:solidFill>
                <a:latin typeface="ITC Franklin Gothic Std Book" panose="020B0504030503020204" pitchFamily="34" charset="0"/>
              </a:rPr>
              <a:t>These Language models contain vector representations of words, clustered by similarity of ideas in an n-dimensional vector space.</a:t>
            </a:r>
          </a:p>
        </p:txBody>
      </p:sp>
    </p:spTree>
    <p:extLst>
      <p:ext uri="{BB962C8B-B14F-4D97-AF65-F5344CB8AC3E}">
        <p14:creationId xmlns:p14="http://schemas.microsoft.com/office/powerpoint/2010/main" val="1519710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itle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ABE16229-AED9-D140-8E6D-80BC540ABF81}"/>
    </a:ext>
  </a:extLst>
</a:theme>
</file>

<file path=ppt/theme/theme2.xml><?xml version="1.0" encoding="utf-8"?>
<a:theme xmlns:a="http://schemas.openxmlformats.org/drawingml/2006/main" name="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C8502BE9-6D23-4040-AE2D-16AC44A52F5F}"/>
    </a:ext>
  </a:extLst>
</a:theme>
</file>

<file path=ppt/theme/theme3.xml><?xml version="1.0" encoding="utf-8"?>
<a:theme xmlns:a="http://schemas.openxmlformats.org/drawingml/2006/main" name="1_Image Small Placeho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4368A4E1-956E-1D4D-B20B-BDE19238EAF7}"/>
    </a:ext>
  </a:extLst>
</a:theme>
</file>

<file path=ppt/theme/theme4.xml><?xml version="1.0" encoding="utf-8"?>
<a:theme xmlns:a="http://schemas.openxmlformats.org/drawingml/2006/main" name="Title Pag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smtClean="0">
            <a:solidFill>
              <a:srgbClr val="01316C"/>
            </a:solidFill>
            <a:latin typeface="ITC Franklin Gothic Std Book" panose="020B0504030503020204" pitchFamily="34" charset="0"/>
          </a:defRPr>
        </a:defPPr>
      </a:lstStyle>
    </a:txDef>
  </a:objectDefaults>
  <a:extraClrSchemeLst/>
  <a:extLst>
    <a:ext uri="{05A4C25C-085E-4340-85A3-A5531E510DB2}">
      <thm15:themeFamily xmlns:thm15="http://schemas.microsoft.com/office/thememl/2012/main" name="Sallie Keller Keynote Datapalooza 2019 V.4" id="{B378DE51-6AD5-2B46-B3FB-C787098E7B24}" vid="{98495C8F-282C-A64F-8757-ED63A5FF11F4}"/>
    </a:ext>
  </a:extLst>
</a:theme>
</file>

<file path=ppt/theme/theme5.xml><?xml version="1.0" encoding="utf-8"?>
<a:theme xmlns:a="http://schemas.openxmlformats.org/drawingml/2006/main" name="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6E65268A-90BD-E746-9434-590A0B5AC538}"/>
    </a:ext>
  </a:extLst>
</a:theme>
</file>

<file path=ppt/theme/theme6.xml><?xml version="1.0" encoding="utf-8"?>
<a:theme xmlns:a="http://schemas.openxmlformats.org/drawingml/2006/main" name="1_Title Pag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non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800" i="0" u="none" strike="noStrike" kern="1200" cap="none" spc="0" normalizeH="0" baseline="0" noProof="0" dirty="0" smtClean="0">
            <a:ln>
              <a:noFill/>
            </a:ln>
            <a:effectLst/>
            <a:uLnTx/>
            <a:uFillTx/>
            <a:latin typeface="ITC Franklin Gothic Std Book" panose="020B0504030503020204" pitchFamily="34" charset="0"/>
            <a:ea typeface="+mn-ea"/>
            <a:cs typeface="+mn-cs"/>
          </a:defRPr>
        </a:defPPr>
      </a:lstStyle>
    </a:txDef>
  </a:objectDefaults>
  <a:extraClrSchemeLst/>
  <a:extLst>
    <a:ext uri="{05A4C25C-085E-4340-85A3-A5531E510DB2}">
      <thm15:themeFamily xmlns:thm15="http://schemas.microsoft.com/office/thememl/2012/main" name="Sallie Keller Keynote Datapalooza 2019 V.4" id="{B378DE51-6AD5-2B46-B3FB-C787098E7B24}" vid="{98495C8F-282C-A64F-8757-ED63A5FF11F4}"/>
    </a:ext>
  </a:extLst>
</a:theme>
</file>

<file path=ppt/theme/theme7.xml><?xml version="1.0" encoding="utf-8"?>
<a:theme xmlns:a="http://schemas.openxmlformats.org/drawingml/2006/main" name="2_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lie Keller Keynote Datapalooza 2019 V.4" id="{B378DE51-6AD5-2B46-B3FB-C787098E7B24}" vid="{6E65268A-90BD-E746-9434-590A0B5AC53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5AE3D1135F4E41AB498540A40487BD" ma:contentTypeVersion="12" ma:contentTypeDescription="Create a new document." ma:contentTypeScope="" ma:versionID="0531f9e61e34299740bb049891b05cca">
  <xsd:schema xmlns:xsd="http://www.w3.org/2001/XMLSchema" xmlns:xs="http://www.w3.org/2001/XMLSchema" xmlns:p="http://schemas.microsoft.com/office/2006/metadata/properties" xmlns:ns2="7a2657dd-b8a5-4c99-8d51-b0b9d254c989" xmlns:ns3="5ba80a41-9917-4a22-8f13-cb051ddce64c" targetNamespace="http://schemas.microsoft.com/office/2006/metadata/properties" ma:root="true" ma:fieldsID="adcb9f326248d7481c3a78c7a581b7ae" ns2:_="" ns3:_="">
    <xsd:import namespace="7a2657dd-b8a5-4c99-8d51-b0b9d254c989"/>
    <xsd:import namespace="5ba80a41-9917-4a22-8f13-cb051ddce6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657dd-b8a5-4c99-8d51-b0b9d254c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a80a41-9917-4a22-8f13-cb051ddce6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92EF6C-D6BB-4608-BA35-E518DFB13D6B}">
  <ds:schemaRefs>
    <ds:schemaRef ds:uri="http://www.w3.org/XML/1998/namespace"/>
    <ds:schemaRef ds:uri="http://purl.org/dc/terms/"/>
    <ds:schemaRef ds:uri="http://schemas.microsoft.com/office/infopath/2007/PartnerControls"/>
    <ds:schemaRef ds:uri="5ba80a41-9917-4a22-8f13-cb051ddce64c"/>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7a2657dd-b8a5-4c99-8d51-b0b9d254c989"/>
    <ds:schemaRef ds:uri="http://purl.org/dc/dcmitype/"/>
  </ds:schemaRefs>
</ds:datastoreItem>
</file>

<file path=customXml/itemProps2.xml><?xml version="1.0" encoding="utf-8"?>
<ds:datastoreItem xmlns:ds="http://schemas.openxmlformats.org/officeDocument/2006/customXml" ds:itemID="{9DDCDAFF-ECA0-49E8-A28C-D38E6A1D3181}">
  <ds:schemaRefs>
    <ds:schemaRef ds:uri="5ba80a41-9917-4a22-8f13-cb051ddce64c"/>
    <ds:schemaRef ds:uri="7a2657dd-b8a5-4c99-8d51-b0b9d254c9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C8BCE4-E7A4-4F71-BE85-274BB623D4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888</TotalTime>
  <Words>3256</Words>
  <Application>Microsoft Office PowerPoint</Application>
  <PresentationFormat>Widescreen</PresentationFormat>
  <Paragraphs>307</Paragraphs>
  <Slides>24</Slides>
  <Notes>21</Notes>
  <HiddenSlides>2</HiddenSlides>
  <MMClips>0</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Title Page 2</vt:lpstr>
      <vt:lpstr>Image Small Placeholder</vt:lpstr>
      <vt:lpstr>1_Image Small Placeholder</vt:lpstr>
      <vt:lpstr>Title Page 4</vt:lpstr>
      <vt:lpstr>Quote</vt:lpstr>
      <vt:lpstr>1_Title Page 4</vt:lpstr>
      <vt:lpstr>2_Quote</vt:lpstr>
      <vt:lpstr>PowerPoint Presentation</vt:lpstr>
      <vt:lpstr>Current Measure of Innovation</vt:lpstr>
      <vt:lpstr>Background and Goals</vt:lpstr>
      <vt:lpstr>Current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 – Company Name Extraction </vt:lpstr>
      <vt:lpstr>PowerPoint Presentation</vt:lpstr>
      <vt:lpstr>PowerPoint Presentation</vt:lpstr>
      <vt:lpstr>Bert - Question and Answering (QnA)</vt:lpstr>
      <vt:lpstr>PowerPoint Presentation</vt:lpstr>
      <vt:lpstr>Bert - Question and Answering (QnA)</vt:lpstr>
      <vt:lpstr>QnA - Company and Product Extraction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Extracting Information from Unstructured Data</dc:title>
  <dc:subject/>
  <dc:creator>Keller, Sallie Ann (sak9tr)</dc:creator>
  <cp:keywords>Natural Language Processing, Text Data, Machine Learning</cp:keywords>
  <dc:description>Presentation for the Joint Statistical Meetings 2022</dc:description>
  <cp:lastModifiedBy>Neil K</cp:lastModifiedBy>
  <cp:revision>125</cp:revision>
  <cp:lastPrinted>2020-11-06T00:27:41Z</cp:lastPrinted>
  <dcterms:created xsi:type="dcterms:W3CDTF">2018-11-22T14:02:12Z</dcterms:created>
  <dcterms:modified xsi:type="dcterms:W3CDTF">2022-06-17T15:20:11Z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0x010100D45AE3D1135F4E41AB498540A40487BD</vt:lpwstr>
  </property>
</Properties>
</file>