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78" r:id="rId7"/>
    <p:sldId id="263" r:id="rId8"/>
    <p:sldId id="267" r:id="rId9"/>
    <p:sldId id="268" r:id="rId10"/>
    <p:sldId id="275" r:id="rId11"/>
    <p:sldId id="269" r:id="rId12"/>
    <p:sldId id="271" r:id="rId13"/>
    <p:sldId id="270" r:id="rId14"/>
    <p:sldId id="272" r:id="rId15"/>
    <p:sldId id="273" r:id="rId16"/>
    <p:sldId id="274" r:id="rId17"/>
    <p:sldId id="277"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E8B50-1B2E-4F43-8EB1-C232A4B55AFB}" v="369" dt="2023-04-27T14:19:20.55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0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5/24/2023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6</a:t>
            </a:fld>
            <a:endParaRPr lang="en-US"/>
          </a:p>
        </p:txBody>
      </p:sp>
    </p:spTree>
    <p:extLst>
      <p:ext uri="{BB962C8B-B14F-4D97-AF65-F5344CB8AC3E}">
        <p14:creationId xmlns:p14="http://schemas.microsoft.com/office/powerpoint/2010/main" val="150187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Screenshots of outlier examples, screenshots of the dashboard for county level data.</a:t>
            </a:r>
            <a:br>
              <a:rPr lang="en-US" dirty="0"/>
            </a:br>
            <a:r>
              <a:rPr lang="en-US" dirty="0"/>
              <a:t>Add team on the second slide, self first.</a:t>
            </a:r>
            <a:br>
              <a:rPr lang="en-US" dirty="0"/>
            </a:br>
            <a:r>
              <a:rPr lang="en-US" dirty="0"/>
              <a:t>Add Branding and Logo.</a:t>
            </a:r>
          </a:p>
        </p:txBody>
      </p:sp>
      <p:sp>
        <p:nvSpPr>
          <p:cNvPr id="4" name="Slide Number Placeholder 3"/>
          <p:cNvSpPr>
            <a:spLocks noGrp="1"/>
          </p:cNvSpPr>
          <p:nvPr>
            <p:ph type="sldNum" sz="quarter" idx="5"/>
          </p:nvPr>
        </p:nvSpPr>
        <p:spPr/>
        <p:txBody>
          <a:bodyPr/>
          <a:lstStyle/>
          <a:p>
            <a:fld id="{8DAEC444-603B-4F09-9A06-5917518DD901}" type="slidenum">
              <a:rPr lang="en-US" smtClean="0"/>
              <a:t>15</a:t>
            </a:fld>
            <a:endParaRPr lang="en-US"/>
          </a:p>
        </p:txBody>
      </p:sp>
    </p:spTree>
    <p:extLst>
      <p:ext uri="{BB962C8B-B14F-4D97-AF65-F5344CB8AC3E}">
        <p14:creationId xmlns:p14="http://schemas.microsoft.com/office/powerpoint/2010/main" val="314956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5/24/2023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5/24/2023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5/24/2023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5/24/2023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5/24/2023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5/24/2023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5/24/2023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5/24/2023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5/24/2023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5/24/2023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jessecambon.github.io/" TargetMode="External"/><Relationship Id="rId2" Type="http://schemas.openxmlformats.org/officeDocument/2006/relationships/hyperlink" Target="https://jessecambon.github.io/tidygeocoder/"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es/@marcuslenk?utm_source=unsplash&amp;utm_medium=referral&amp;utm_content=creditCopyText" TargetMode="External"/><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hyperlink" Target="https://unsplash.com/photos/wKO0rx50VWo?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unsplash.com/photos/wR11KBaB86U?utm_source=unsplash&amp;utm_medium=referral&amp;utm_content=creditCopyText" TargetMode="External"/><Relationship Id="rId4" Type="http://schemas.openxmlformats.org/officeDocument/2006/relationships/hyperlink" Target="https://unsplash.com/ja/@paralitik?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corelogic.com/wp-content/uploads/sites/4/downloadable-docs/cl-spatialrecord-utilities-data-fields.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2DEBBA-AB3E-B1BD-C1FF-B5350F711399}"/>
              </a:ext>
            </a:extLst>
          </p:cNvPr>
          <p:cNvSpPr/>
          <p:nvPr/>
        </p:nvSpPr>
        <p:spPr>
          <a:xfrm>
            <a:off x="379160" y="276465"/>
            <a:ext cx="11433680" cy="1171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CoreLogic</a:t>
            </a:r>
          </a:p>
        </p:txBody>
      </p:sp>
      <p:sp>
        <p:nvSpPr>
          <p:cNvPr id="3" name="Subtitle 2"/>
          <p:cNvSpPr>
            <a:spLocks noGrp="1"/>
          </p:cNvSpPr>
          <p:nvPr>
            <p:ph type="subTitle" idx="1"/>
          </p:nvPr>
        </p:nvSpPr>
        <p:spPr/>
        <p:txBody>
          <a:bodyPr>
            <a:normAutofit/>
          </a:bodyPr>
          <a:lstStyle/>
          <a:p>
            <a:r>
              <a:rPr lang="en-US" dirty="0"/>
              <a:t>Housing Data, Challenges and Applications to Program Evaluation</a:t>
            </a:r>
          </a:p>
        </p:txBody>
      </p:sp>
      <p:sp>
        <p:nvSpPr>
          <p:cNvPr id="5" name="Google Shape;101;p20">
            <a:extLst>
              <a:ext uri="{FF2B5EF4-FFF2-40B4-BE49-F238E27FC236}">
                <a16:creationId xmlns:a16="http://schemas.microsoft.com/office/drawing/2014/main" id="{FD28CE63-C05F-9987-F1A9-6CF4C7AC531B}"/>
              </a:ext>
            </a:extLst>
          </p:cNvPr>
          <p:cNvSpPr/>
          <p:nvPr/>
        </p:nvSpPr>
        <p:spPr>
          <a:xfrm>
            <a:off x="0" y="-91440"/>
            <a:ext cx="12192000" cy="7040880"/>
          </a:xfrm>
          <a:prstGeom prst="frame">
            <a:avLst>
              <a:gd name="adj1" fmla="val 5590"/>
            </a:avLst>
          </a:prstGeom>
          <a:solidFill>
            <a:srgbClr val="2C516A"/>
          </a:solidFill>
          <a:ln w="12700" cap="flat" cmpd="sng">
            <a:solidFill>
              <a:srgbClr val="A0BF7E"/>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6" name="Google Shape;102;p20">
            <a:extLst>
              <a:ext uri="{FF2B5EF4-FFF2-40B4-BE49-F238E27FC236}">
                <a16:creationId xmlns:a16="http://schemas.microsoft.com/office/drawing/2014/main" id="{D0D68A4F-083B-A3EC-5FBA-7CDD2AD883BA}"/>
              </a:ext>
            </a:extLst>
          </p:cNvPr>
          <p:cNvPicPr preferRelativeResize="0"/>
          <p:nvPr/>
        </p:nvPicPr>
        <p:blipFill rotWithShape="1">
          <a:blip r:embed="rId3">
            <a:alphaModFix/>
          </a:blip>
          <a:srcRect l="17432" t="12167"/>
          <a:stretch/>
        </p:blipFill>
        <p:spPr>
          <a:xfrm>
            <a:off x="0" y="-78740"/>
            <a:ext cx="2044797" cy="2375975"/>
          </a:xfrm>
          <a:prstGeom prst="rect">
            <a:avLst/>
          </a:prstGeom>
          <a:noFill/>
          <a:ln>
            <a:noFill/>
          </a:ln>
        </p:spPr>
      </p:pic>
      <p:pic>
        <p:nvPicPr>
          <p:cNvPr id="8" name="Google Shape;105;p20" descr="Text&#10;&#10;Description automatically generated with medium confidence">
            <a:extLst>
              <a:ext uri="{FF2B5EF4-FFF2-40B4-BE49-F238E27FC236}">
                <a16:creationId xmlns:a16="http://schemas.microsoft.com/office/drawing/2014/main" id="{EA13DA81-E862-6682-C39E-B04969B91039}"/>
              </a:ext>
            </a:extLst>
          </p:cNvPr>
          <p:cNvPicPr preferRelativeResize="0"/>
          <p:nvPr/>
        </p:nvPicPr>
        <p:blipFill rotWithShape="1">
          <a:blip r:embed="rId4">
            <a:alphaModFix/>
          </a:blip>
          <a:srcRect/>
          <a:stretch/>
        </p:blipFill>
        <p:spPr>
          <a:xfrm>
            <a:off x="3564801" y="307650"/>
            <a:ext cx="5062398" cy="1127262"/>
          </a:xfrm>
          <a:prstGeom prst="rect">
            <a:avLst/>
          </a:prstGeom>
          <a:noFill/>
          <a:ln>
            <a:noFill/>
          </a:ln>
        </p:spPr>
      </p:pic>
      <p:sp>
        <p:nvSpPr>
          <p:cNvPr id="10" name="Google Shape;108;p20">
            <a:extLst>
              <a:ext uri="{FF2B5EF4-FFF2-40B4-BE49-F238E27FC236}">
                <a16:creationId xmlns:a16="http://schemas.microsoft.com/office/drawing/2014/main" id="{2AC2BA74-ADD5-A3D5-AA6E-BBE116770FEF}"/>
              </a:ext>
            </a:extLst>
          </p:cNvPr>
          <p:cNvSpPr/>
          <p:nvPr/>
        </p:nvSpPr>
        <p:spPr>
          <a:xfrm>
            <a:off x="902537" y="4763373"/>
            <a:ext cx="4583150" cy="1601984"/>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11" name="TextBox 1">
            <a:extLst>
              <a:ext uri="{FF2B5EF4-FFF2-40B4-BE49-F238E27FC236}">
                <a16:creationId xmlns:a16="http://schemas.microsoft.com/office/drawing/2014/main" id="{8401794A-EF13-C7E5-D37E-207BBB3CF81B}"/>
              </a:ext>
            </a:extLst>
          </p:cNvPr>
          <p:cNvSpPr txBox="1"/>
          <p:nvPr/>
        </p:nvSpPr>
        <p:spPr>
          <a:xfrm>
            <a:off x="3900668" y="4921523"/>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191000" cy="762000"/>
          </a:xfrm>
        </p:spPr>
        <p:txBody>
          <a:bodyPr>
            <a:normAutofit fontScale="90000"/>
          </a:bodyPr>
          <a:lstStyle/>
          <a:p>
            <a:r>
              <a:rPr lang="en-US"/>
              <a:t>Issue 3: Unique House Identifier</a:t>
            </a:r>
          </a:p>
        </p:txBody>
      </p:sp>
      <p:sp>
        <p:nvSpPr>
          <p:cNvPr id="3" name="Content Placeholder 2"/>
          <p:cNvSpPr>
            <a:spLocks noGrp="1"/>
          </p:cNvSpPr>
          <p:nvPr>
            <p:ph idx="1"/>
          </p:nvPr>
        </p:nvSpPr>
        <p:spPr>
          <a:xfrm>
            <a:off x="5410200" y="304799"/>
            <a:ext cx="6629400" cy="6047293"/>
          </a:xfrm>
        </p:spPr>
        <p:txBody>
          <a:bodyPr/>
          <a:lstStyle/>
          <a:p>
            <a:r>
              <a:rPr lang="en-US" b="1" dirty="0"/>
              <a:t>General Advice when working with CoreLogic:</a:t>
            </a:r>
            <a:br>
              <a:rPr lang="en-US" b="1" dirty="0"/>
            </a:br>
            <a:r>
              <a:rPr lang="en-US" b="1" dirty="0">
                <a:solidFill>
                  <a:schemeClr val="accent4"/>
                </a:solidFill>
              </a:rPr>
              <a:t>If purchasing new data, insist on getting the CLIP number column</a:t>
            </a:r>
            <a:br>
              <a:rPr lang="en-US" b="1" dirty="0">
                <a:solidFill>
                  <a:schemeClr val="accent4"/>
                </a:solidFill>
              </a:rPr>
            </a:br>
            <a:br>
              <a:rPr lang="en-US" b="1" dirty="0">
                <a:solidFill>
                  <a:schemeClr val="accent4"/>
                </a:solidFill>
              </a:rPr>
            </a:br>
            <a:r>
              <a:rPr lang="en-US" b="1" dirty="0">
                <a:solidFill>
                  <a:schemeClr val="accent4"/>
                </a:solidFill>
              </a:rPr>
              <a:t>If working with data that has a CLIP number column, use it as a unique house identifier.</a:t>
            </a:r>
            <a:br>
              <a:rPr lang="en-US" b="1" dirty="0">
                <a:solidFill>
                  <a:schemeClr val="accent4"/>
                </a:solidFill>
              </a:rPr>
            </a:br>
            <a:br>
              <a:rPr lang="en-US" b="1" dirty="0">
                <a:solidFill>
                  <a:schemeClr val="accent4"/>
                </a:solidFill>
              </a:rPr>
            </a:br>
            <a:r>
              <a:rPr lang="en-US" b="1" dirty="0">
                <a:solidFill>
                  <a:schemeClr val="accent4"/>
                </a:solidFill>
              </a:rPr>
              <a:t>If working on an older dataset that does not have a CLIP number? You will need to build a unique identifier column. Our approach was to combine the columns :</a:t>
            </a:r>
            <a:br>
              <a:rPr lang="en-US" b="1" dirty="0">
                <a:solidFill>
                  <a:schemeClr val="accent4"/>
                </a:solidFill>
              </a:rPr>
            </a:br>
            <a:br>
              <a:rPr lang="en-US" b="1" dirty="0">
                <a:solidFill>
                  <a:schemeClr val="accent4"/>
                </a:solidFill>
              </a:rPr>
            </a:br>
            <a:r>
              <a:rPr lang="en-US" b="1" dirty="0" err="1">
                <a:solidFill>
                  <a:schemeClr val="accent1"/>
                </a:solidFill>
              </a:rPr>
              <a:t>fips_code</a:t>
            </a:r>
            <a:r>
              <a:rPr lang="en-US" b="1" dirty="0">
                <a:solidFill>
                  <a:schemeClr val="accent1"/>
                </a:solidFill>
              </a:rPr>
              <a:t> </a:t>
            </a:r>
            <a:r>
              <a:rPr lang="en-US" b="1" dirty="0">
                <a:solidFill>
                  <a:schemeClr val="accent4"/>
                </a:solidFill>
              </a:rPr>
              <a:t>(5 digit codes that represent county)</a:t>
            </a:r>
            <a:br>
              <a:rPr lang="en-US" b="1" dirty="0">
                <a:solidFill>
                  <a:schemeClr val="accent4"/>
                </a:solidFill>
              </a:rPr>
            </a:br>
            <a:r>
              <a:rPr lang="en-US" b="1" dirty="0">
                <a:solidFill>
                  <a:schemeClr val="accent4"/>
                </a:solidFill>
              </a:rPr>
              <a:t>and</a:t>
            </a:r>
            <a:br>
              <a:rPr lang="en-US" b="1" dirty="0">
                <a:solidFill>
                  <a:schemeClr val="accent4"/>
                </a:solidFill>
              </a:rPr>
            </a:br>
            <a:r>
              <a:rPr lang="en-US" b="1" dirty="0" err="1">
                <a:solidFill>
                  <a:schemeClr val="accent1"/>
                </a:solidFill>
              </a:rPr>
              <a:t>apn_parcel_number</a:t>
            </a:r>
            <a:r>
              <a:rPr lang="en-US" b="1" dirty="0">
                <a:solidFill>
                  <a:schemeClr val="accent1"/>
                </a:solidFill>
              </a:rPr>
              <a:t>_</a:t>
            </a:r>
            <a:br>
              <a:rPr lang="en-US" b="1" dirty="0">
                <a:solidFill>
                  <a:schemeClr val="accent1"/>
                </a:solidFill>
              </a:rPr>
            </a:br>
            <a:r>
              <a:rPr lang="en-US" b="1" dirty="0">
                <a:solidFill>
                  <a:schemeClr val="accent1"/>
                </a:solidFill>
              </a:rPr>
              <a:t>unformatted (Assessors Parcel Number, aka </a:t>
            </a:r>
            <a:r>
              <a:rPr lang="en-US" b="1" dirty="0" err="1">
                <a:solidFill>
                  <a:schemeClr val="accent1"/>
                </a:solidFill>
              </a:rPr>
              <a:t>Sidewell</a:t>
            </a:r>
            <a:r>
              <a:rPr lang="en-US" b="1" dirty="0">
                <a:solidFill>
                  <a:schemeClr val="accent1"/>
                </a:solidFill>
              </a:rPr>
              <a:t> Number aka Property Identification Number) </a:t>
            </a:r>
            <a:br>
              <a:rPr lang="en-US" b="1" dirty="0">
                <a:solidFill>
                  <a:schemeClr val="accent1"/>
                </a:solidFill>
              </a:rPr>
            </a:br>
            <a:r>
              <a:rPr lang="en-US" b="1" dirty="0">
                <a:solidFill>
                  <a:schemeClr val="accent4"/>
                </a:solidFill>
              </a:rPr>
              <a:t>which uniquely identifies the property in a county</a:t>
            </a:r>
          </a:p>
        </p:txBody>
      </p:sp>
      <p:sp>
        <p:nvSpPr>
          <p:cNvPr id="4" name="Text Placeholder 3"/>
          <p:cNvSpPr>
            <a:spLocks noGrp="1"/>
          </p:cNvSpPr>
          <p:nvPr>
            <p:ph type="body" sz="half" idx="2"/>
          </p:nvPr>
        </p:nvSpPr>
        <p:spPr>
          <a:xfrm>
            <a:off x="228600" y="1094294"/>
            <a:ext cx="5029200" cy="5257799"/>
          </a:xfrm>
        </p:spPr>
        <p:txBody>
          <a:bodyPr/>
          <a:lstStyle/>
          <a:p>
            <a:r>
              <a:rPr lang="en-US" dirty="0"/>
              <a:t>To continue off the point introduced in the previous issue, in order to join between records in 2 tables, we needed a unique identifier that allowed us to reference a specific property. This unique identifier did not exist in the initial </a:t>
            </a:r>
            <a:r>
              <a:rPr lang="en-US" dirty="0" err="1"/>
              <a:t>Corelogic</a:t>
            </a:r>
            <a:r>
              <a:rPr lang="en-US" dirty="0"/>
              <a:t> data delivery.</a:t>
            </a:r>
          </a:p>
          <a:p>
            <a:endParaRPr lang="en-US" dirty="0"/>
          </a:p>
          <a:p>
            <a:r>
              <a:rPr lang="en-US" dirty="0"/>
              <a:t>This has since been rectified with the introduction of something called a CoreLogic Integrated Property Number or ‘CLIP number’</a:t>
            </a:r>
          </a:p>
          <a:p>
            <a:endParaRPr lang="en-US" dirty="0"/>
          </a:p>
        </p:txBody>
      </p:sp>
      <p:pic>
        <p:nvPicPr>
          <p:cNvPr id="6" name="Picture 5">
            <a:extLst>
              <a:ext uri="{FF2B5EF4-FFF2-40B4-BE49-F238E27FC236}">
                <a16:creationId xmlns:a16="http://schemas.microsoft.com/office/drawing/2014/main" id="{AE530E0D-5AA1-B5A9-135D-65635EB21C14}"/>
              </a:ext>
            </a:extLst>
          </p:cNvPr>
          <p:cNvPicPr>
            <a:picLocks noChangeAspect="1"/>
          </p:cNvPicPr>
          <p:nvPr/>
        </p:nvPicPr>
        <p:blipFill rotWithShape="1">
          <a:blip r:embed="rId2"/>
          <a:srcRect l="14967" t="70943" r="14755" b="3286"/>
          <a:stretch/>
        </p:blipFill>
        <p:spPr>
          <a:xfrm>
            <a:off x="190500" y="4027251"/>
            <a:ext cx="5105400" cy="866533"/>
          </a:xfrm>
          <a:prstGeom prst="rect">
            <a:avLst/>
          </a:prstGeom>
        </p:spPr>
      </p:pic>
    </p:spTree>
    <p:extLst>
      <p:ext uri="{BB962C8B-B14F-4D97-AF65-F5344CB8AC3E}">
        <p14:creationId xmlns:p14="http://schemas.microsoft.com/office/powerpoint/2010/main" val="346932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868" y="685800"/>
            <a:ext cx="3429000" cy="1905000"/>
          </a:xfrm>
        </p:spPr>
        <p:txBody>
          <a:bodyPr>
            <a:normAutofit fontScale="90000"/>
          </a:bodyPr>
          <a:lstStyle/>
          <a:p>
            <a:r>
              <a:rPr lang="en-US"/>
              <a:t>Issue 4: Geocoding house parcels for spatial analysis</a:t>
            </a:r>
          </a:p>
        </p:txBody>
      </p:sp>
      <p:sp>
        <p:nvSpPr>
          <p:cNvPr id="3" name="Content Placeholder 2"/>
          <p:cNvSpPr>
            <a:spLocks noGrp="1"/>
          </p:cNvSpPr>
          <p:nvPr>
            <p:ph idx="1"/>
          </p:nvPr>
        </p:nvSpPr>
        <p:spPr>
          <a:xfrm>
            <a:off x="252919" y="457200"/>
            <a:ext cx="6986081" cy="5486400"/>
          </a:xfrm>
        </p:spPr>
        <p:txBody>
          <a:bodyPr>
            <a:normAutofit/>
          </a:bodyPr>
          <a:lstStyle/>
          <a:p>
            <a:r>
              <a:rPr lang="en-US" sz="2200" dirty="0"/>
              <a:t>In order to get a value of latitude and longitude for houses, we use the process of </a:t>
            </a:r>
            <a:r>
              <a:rPr lang="en-US" sz="2200" i="1" dirty="0"/>
              <a:t>geocoding, </a:t>
            </a:r>
            <a:r>
              <a:rPr lang="en-US" sz="2200" dirty="0"/>
              <a:t>which is the process of using a service to convert an address on a map to a set of co-ordinates.</a:t>
            </a:r>
          </a:p>
          <a:p>
            <a:r>
              <a:rPr lang="en-US" sz="2200" dirty="0"/>
              <a:t>The solution we utilized was ‘</a:t>
            </a:r>
            <a:r>
              <a:rPr lang="en-US" sz="2200" dirty="0" err="1">
                <a:hlinkClick r:id="rId2"/>
              </a:rPr>
              <a:t>tidygeocoder</a:t>
            </a:r>
            <a:r>
              <a:rPr lang="en-US" sz="2200" dirty="0"/>
              <a:t>’, a free R library that contains a suite of tools, built by </a:t>
            </a:r>
            <a:r>
              <a:rPr lang="en-US" sz="2200" dirty="0">
                <a:hlinkClick r:id="rId3"/>
              </a:rPr>
              <a:t>Jesse Cambon</a:t>
            </a:r>
            <a:r>
              <a:rPr lang="en-US" sz="2200" dirty="0"/>
              <a:t>, that uses multiple geocoding services including </a:t>
            </a:r>
            <a:r>
              <a:rPr lang="en-US" sz="2200" dirty="0" err="1"/>
              <a:t>openstreetmap</a:t>
            </a:r>
            <a:r>
              <a:rPr lang="en-US" sz="2200" dirty="0"/>
              <a:t> and US census to find co-ordinates from a given address value.</a:t>
            </a:r>
          </a:p>
          <a:p>
            <a:r>
              <a:rPr lang="en-US" sz="2200" dirty="0"/>
              <a:t>Since county-level data varies widely, not all counties provide co-ordinate data, thus, based on the counties you are interested in studying, you may have to use a geocoding method to obtain usable observations from the housing data.</a:t>
            </a:r>
          </a:p>
        </p:txBody>
      </p:sp>
      <p:sp>
        <p:nvSpPr>
          <p:cNvPr id="4" name="Text Placeholder 3"/>
          <p:cNvSpPr>
            <a:spLocks noGrp="1"/>
          </p:cNvSpPr>
          <p:nvPr>
            <p:ph type="body" sz="half" idx="2"/>
          </p:nvPr>
        </p:nvSpPr>
        <p:spPr>
          <a:xfrm>
            <a:off x="7696200" y="2743200"/>
            <a:ext cx="4343400" cy="2667000"/>
          </a:xfrm>
        </p:spPr>
        <p:txBody>
          <a:bodyPr>
            <a:noAutofit/>
          </a:bodyPr>
          <a:lstStyle/>
          <a:p>
            <a:r>
              <a:rPr lang="en-US" sz="1800" dirty="0"/>
              <a:t>For our spatial analysis, we had to look at actual latitude and longitude level locations of properties.</a:t>
            </a:r>
          </a:p>
          <a:p>
            <a:r>
              <a:rPr lang="en-US" sz="1800" dirty="0"/>
              <a:t>Additionally, the use of latitude and longitude is how we can tell if a property is within the boundaries of a BIP area or not.</a:t>
            </a:r>
          </a:p>
          <a:p>
            <a:endParaRPr lang="en-US" sz="1800" dirty="0"/>
          </a:p>
          <a:p>
            <a:r>
              <a:rPr lang="en-US" sz="1800" dirty="0"/>
              <a:t>Unfortunately, several records did not have values for latitude and longitude, either for the columns ‘</a:t>
            </a:r>
            <a:r>
              <a:rPr lang="en-US" sz="1800" i="1" dirty="0" err="1"/>
              <a:t>property_centroid_longitude</a:t>
            </a:r>
            <a:r>
              <a:rPr lang="en-US" sz="1800" dirty="0"/>
              <a:t>’ and ‘</a:t>
            </a:r>
            <a:r>
              <a:rPr lang="en-US" sz="1800" i="1" dirty="0" err="1"/>
              <a:t>property_centroid_latitude</a:t>
            </a:r>
            <a:r>
              <a:rPr lang="en-US" sz="1800" dirty="0"/>
              <a:t>’</a:t>
            </a:r>
          </a:p>
        </p:txBody>
      </p:sp>
    </p:spTree>
    <p:extLst>
      <p:ext uri="{BB962C8B-B14F-4D97-AF65-F5344CB8AC3E}">
        <p14:creationId xmlns:p14="http://schemas.microsoft.com/office/powerpoint/2010/main" val="395317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008" y="682658"/>
            <a:ext cx="3429000" cy="1905000"/>
          </a:xfrm>
        </p:spPr>
        <p:txBody>
          <a:bodyPr>
            <a:normAutofit/>
          </a:bodyPr>
          <a:lstStyle/>
          <a:p>
            <a:r>
              <a:rPr lang="en-US"/>
              <a:t>Issue 5: Missing Data</a:t>
            </a:r>
          </a:p>
        </p:txBody>
      </p:sp>
      <p:sp>
        <p:nvSpPr>
          <p:cNvPr id="3" name="Content Placeholder 2"/>
          <p:cNvSpPr>
            <a:spLocks noGrp="1"/>
          </p:cNvSpPr>
          <p:nvPr>
            <p:ph idx="1"/>
          </p:nvPr>
        </p:nvSpPr>
        <p:spPr/>
        <p:txBody>
          <a:bodyPr/>
          <a:lstStyle/>
          <a:p>
            <a:r>
              <a:rPr lang="en-US"/>
              <a:t>In cases where </a:t>
            </a:r>
            <a:r>
              <a:rPr lang="en-US" i="1" err="1"/>
              <a:t>total_bathrooms</a:t>
            </a:r>
            <a:r>
              <a:rPr lang="en-US"/>
              <a:t> is missing, we need to construct </a:t>
            </a:r>
            <a:r>
              <a:rPr lang="en-US" i="1" err="1"/>
              <a:t>total_bathrooms_calculated</a:t>
            </a:r>
            <a:r>
              <a:rPr lang="en-US"/>
              <a:t> from multiple columns, </a:t>
            </a:r>
            <a:r>
              <a:rPr lang="en-US" i="1"/>
              <a:t>1qtr_baths, </a:t>
            </a:r>
            <a:r>
              <a:rPr lang="en-US" i="1" err="1"/>
              <a:t>half_baths</a:t>
            </a:r>
            <a:r>
              <a:rPr lang="en-US" i="1"/>
              <a:t>, 3qtr_baths, </a:t>
            </a:r>
            <a:r>
              <a:rPr lang="en-US" i="1" err="1"/>
              <a:t>full_baths</a:t>
            </a:r>
            <a:r>
              <a:rPr lang="en-US" i="1"/>
              <a:t>.</a:t>
            </a:r>
          </a:p>
          <a:p>
            <a:r>
              <a:rPr lang="en-US"/>
              <a:t>What is a bathroom?</a:t>
            </a:r>
            <a:br>
              <a:rPr lang="en-US"/>
            </a:br>
            <a:r>
              <a:rPr lang="en-US" b="1" i="1">
                <a:solidFill>
                  <a:schemeClr val="accent1"/>
                </a:solidFill>
              </a:rPr>
              <a:t>A full bathroom contains all four fixtures; a shower, a bathtub, a sink, and a toilet.</a:t>
            </a:r>
            <a:r>
              <a:rPr lang="en-US" i="1">
                <a:solidFill>
                  <a:schemeClr val="accent1"/>
                </a:solidFill>
              </a:rPr>
              <a:t> A ¾ bathroom is missing one of the fixtures, either a shower or bathtub.</a:t>
            </a:r>
          </a:p>
          <a:p>
            <a:r>
              <a:rPr lang="en-US"/>
              <a:t>If we still don’t have a value for </a:t>
            </a:r>
            <a:r>
              <a:rPr lang="en-US" i="1" err="1"/>
              <a:t>total_bathrooms</a:t>
            </a:r>
            <a:r>
              <a:rPr lang="en-US"/>
              <a:t> or </a:t>
            </a:r>
            <a:r>
              <a:rPr lang="en-US" i="1" err="1"/>
              <a:t>total_bathrooms_calculated</a:t>
            </a:r>
            <a:r>
              <a:rPr lang="en-US"/>
              <a:t>, we use web scraping methods to look up the address of the house to find number of bedrooms and number of bathrooms from sources on the internet such as Zillow or Redfin.  </a:t>
            </a:r>
            <a:r>
              <a:rPr lang="en-US" i="1"/>
              <a:t> </a:t>
            </a:r>
          </a:p>
        </p:txBody>
      </p:sp>
      <p:sp>
        <p:nvSpPr>
          <p:cNvPr id="4" name="Text Placeholder 3"/>
          <p:cNvSpPr>
            <a:spLocks noGrp="1"/>
          </p:cNvSpPr>
          <p:nvPr>
            <p:ph type="body" sz="half" idx="2"/>
          </p:nvPr>
        </p:nvSpPr>
        <p:spPr>
          <a:xfrm>
            <a:off x="7962506" y="2743200"/>
            <a:ext cx="3772293" cy="3200400"/>
          </a:xfrm>
        </p:spPr>
        <p:txBody>
          <a:bodyPr>
            <a:normAutofit/>
          </a:bodyPr>
          <a:lstStyle/>
          <a:p>
            <a:r>
              <a:rPr lang="en-US"/>
              <a:t>Similar to the challenge of geocoding, occasionally there are cases where some values are simply missing from a property record.</a:t>
            </a:r>
          </a:p>
          <a:p>
            <a:r>
              <a:rPr lang="en-US"/>
              <a:t>In order to increase the number of usable observations that we have access to, we built methods to try and fill in the missing data.</a:t>
            </a:r>
          </a:p>
          <a:p>
            <a:r>
              <a:rPr lang="en-US"/>
              <a:t>We focused on cases where bathroom and bedroom were missing, as these are the issues that we could try and use other data sources to fill in.</a:t>
            </a:r>
          </a:p>
        </p:txBody>
      </p:sp>
    </p:spTree>
    <p:extLst>
      <p:ext uri="{BB962C8B-B14F-4D97-AF65-F5344CB8AC3E}">
        <p14:creationId xmlns:p14="http://schemas.microsoft.com/office/powerpoint/2010/main" val="36682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429000" cy="1905000"/>
          </a:xfrm>
        </p:spPr>
        <p:txBody>
          <a:bodyPr>
            <a:normAutofit fontScale="90000"/>
          </a:bodyPr>
          <a:lstStyle/>
          <a:p>
            <a:r>
              <a:rPr lang="en-US"/>
              <a:t>Issue 6:</a:t>
            </a:r>
            <a:br>
              <a:rPr lang="en-US"/>
            </a:br>
            <a:r>
              <a:rPr lang="en-US"/>
              <a:t>General errors in data entry and aggregation</a:t>
            </a:r>
          </a:p>
        </p:txBody>
      </p:sp>
      <p:sp>
        <p:nvSpPr>
          <p:cNvPr id="3" name="Content Placeholder 2"/>
          <p:cNvSpPr>
            <a:spLocks noGrp="1"/>
          </p:cNvSpPr>
          <p:nvPr>
            <p:ph idx="1"/>
          </p:nvPr>
        </p:nvSpPr>
        <p:spPr>
          <a:xfrm>
            <a:off x="4495800" y="381000"/>
            <a:ext cx="7467600" cy="5791200"/>
          </a:xfrm>
        </p:spPr>
        <p:txBody>
          <a:bodyPr vert="horz" lIns="91440" tIns="45720" rIns="91440" bIns="45720" rtlCol="0" anchor="t">
            <a:normAutofit/>
          </a:bodyPr>
          <a:lstStyle/>
          <a:p>
            <a:r>
              <a:rPr lang="en-US" dirty="0"/>
              <a:t>Check for general outliers and filter them out.</a:t>
            </a:r>
          </a:p>
          <a:p>
            <a:pPr lvl="1"/>
            <a:r>
              <a:rPr lang="en-US" dirty="0"/>
              <a:t>Check the distributions of values to look at your highest values for number of bedrooms and bathrooms.</a:t>
            </a:r>
          </a:p>
          <a:p>
            <a:pPr lvl="1"/>
            <a:r>
              <a:rPr lang="en-US" dirty="0"/>
              <a:t>If you see cases where, for instance, there are 20 bathrooms and no bedrooms, this could be a commercial property that’s been mislabeled as a single-family home.</a:t>
            </a:r>
          </a:p>
          <a:p>
            <a:pPr lvl="1"/>
            <a:r>
              <a:rPr lang="en-US" dirty="0"/>
              <a:t>If you see cases where a house has a sales price of 100$, this could be an arms-length sale or inheritance mislabeled as the wrong transaction type.</a:t>
            </a:r>
          </a:p>
          <a:p>
            <a:pPr lvl="1"/>
            <a:r>
              <a:rPr lang="en-US" dirty="0"/>
              <a:t>Cases with 5 bedrooms but a square footage of 400 sq ft? Probably an outlier.</a:t>
            </a:r>
          </a:p>
          <a:p>
            <a:pPr lvl="1"/>
            <a:r>
              <a:rPr lang="en-US" dirty="0"/>
              <a:t>In general, follow data cleaning best practices, as any aggregated data set can easily be affected by (usually) accidental data entry errors.</a:t>
            </a:r>
          </a:p>
          <a:p>
            <a:pPr lvl="1"/>
            <a:r>
              <a:rPr lang="en-US" dirty="0"/>
              <a:t>Applying a statistical technique like </a:t>
            </a:r>
            <a:r>
              <a:rPr lang="en-US" dirty="0" err="1"/>
              <a:t>CooksD</a:t>
            </a:r>
            <a:r>
              <a:rPr lang="en-US" dirty="0"/>
              <a:t>, which looks for outliers in the relationship between multiple variables (e.g. square footage, bathroom, and bedrooms), can be very useful in filtering out true outliers.</a:t>
            </a:r>
          </a:p>
        </p:txBody>
      </p:sp>
      <p:sp>
        <p:nvSpPr>
          <p:cNvPr id="4" name="Text Placeholder 3"/>
          <p:cNvSpPr>
            <a:spLocks noGrp="1"/>
          </p:cNvSpPr>
          <p:nvPr>
            <p:ph type="body" sz="half" idx="2"/>
          </p:nvPr>
        </p:nvSpPr>
        <p:spPr>
          <a:xfrm>
            <a:off x="237240" y="2514600"/>
            <a:ext cx="3801359" cy="3505200"/>
          </a:xfrm>
        </p:spPr>
        <p:txBody>
          <a:bodyPr>
            <a:normAutofit lnSpcReduction="10000"/>
          </a:bodyPr>
          <a:lstStyle/>
          <a:p>
            <a:r>
              <a:rPr lang="en-US" dirty="0"/>
              <a:t>Even with all these layers of scrutiny, there are often cases where the numbers just don’t add up.</a:t>
            </a:r>
          </a:p>
          <a:p>
            <a:endParaRPr lang="en-US" dirty="0"/>
          </a:p>
          <a:p>
            <a:r>
              <a:rPr lang="en-US" dirty="0"/>
              <a:t>This can be attributed to the fact that these datasets are built from a large number of individual county level datasets being aggregated up to the state and national level, with almost each dataset following a different standard.</a:t>
            </a:r>
          </a:p>
          <a:p>
            <a:r>
              <a:rPr lang="en-US" dirty="0"/>
              <a:t>Putting these datasets together is a non-trivial endeavor, and can have issues stemming from various sources including the data entry stage</a:t>
            </a:r>
          </a:p>
        </p:txBody>
      </p:sp>
    </p:spTree>
    <p:extLst>
      <p:ext uri="{BB962C8B-B14F-4D97-AF65-F5344CB8AC3E}">
        <p14:creationId xmlns:p14="http://schemas.microsoft.com/office/powerpoint/2010/main" val="426853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21520C-AF02-0D87-9985-1D59E125CB5D}"/>
              </a:ext>
            </a:extLst>
          </p:cNvPr>
          <p:cNvPicPr>
            <a:picLocks noGrp="1" noChangeAspect="1"/>
          </p:cNvPicPr>
          <p:nvPr>
            <p:ph idx="1"/>
          </p:nvPr>
        </p:nvPicPr>
        <p:blipFill rotWithShape="1">
          <a:blip r:embed="rId2"/>
          <a:srcRect b="41589"/>
          <a:stretch/>
        </p:blipFill>
        <p:spPr>
          <a:xfrm>
            <a:off x="0" y="1524000"/>
            <a:ext cx="12217639" cy="3886200"/>
          </a:xfrm>
        </p:spPr>
      </p:pic>
      <p:sp>
        <p:nvSpPr>
          <p:cNvPr id="2" name="Title 1">
            <a:extLst>
              <a:ext uri="{FF2B5EF4-FFF2-40B4-BE49-F238E27FC236}">
                <a16:creationId xmlns:a16="http://schemas.microsoft.com/office/drawing/2014/main" id="{9208D17E-7CF7-C48F-FECA-8C16528D7BAD}"/>
              </a:ext>
            </a:extLst>
          </p:cNvPr>
          <p:cNvSpPr>
            <a:spLocks noGrp="1"/>
          </p:cNvSpPr>
          <p:nvPr>
            <p:ph type="title"/>
          </p:nvPr>
        </p:nvSpPr>
        <p:spPr>
          <a:xfrm>
            <a:off x="3899452" y="-483704"/>
            <a:ext cx="3429000" cy="1905000"/>
          </a:xfrm>
        </p:spPr>
        <p:txBody>
          <a:bodyPr>
            <a:normAutofit/>
          </a:bodyPr>
          <a:lstStyle/>
          <a:p>
            <a:r>
              <a:rPr lang="en-US" dirty="0"/>
              <a:t>File Dashboard</a:t>
            </a:r>
          </a:p>
        </p:txBody>
      </p:sp>
      <p:sp>
        <p:nvSpPr>
          <p:cNvPr id="4" name="Text Placeholder 3">
            <a:extLst>
              <a:ext uri="{FF2B5EF4-FFF2-40B4-BE49-F238E27FC236}">
                <a16:creationId xmlns:a16="http://schemas.microsoft.com/office/drawing/2014/main" id="{C8110560-4274-6BB7-70DB-26ED064211E9}"/>
              </a:ext>
            </a:extLst>
          </p:cNvPr>
          <p:cNvSpPr>
            <a:spLocks noGrp="1"/>
          </p:cNvSpPr>
          <p:nvPr>
            <p:ph type="body" sz="half" idx="2"/>
          </p:nvPr>
        </p:nvSpPr>
        <p:spPr>
          <a:xfrm>
            <a:off x="208723" y="5628861"/>
            <a:ext cx="11757990" cy="881269"/>
          </a:xfrm>
        </p:spPr>
        <p:txBody>
          <a:bodyPr/>
          <a:lstStyle/>
          <a:p>
            <a:endParaRPr lang="en-US" dirty="0"/>
          </a:p>
        </p:txBody>
      </p:sp>
    </p:spTree>
    <p:extLst>
      <p:ext uri="{BB962C8B-B14F-4D97-AF65-F5344CB8AC3E}">
        <p14:creationId xmlns:p14="http://schemas.microsoft.com/office/powerpoint/2010/main" val="110066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Questions/Discussions</a:t>
            </a:r>
          </a:p>
        </p:txBody>
      </p:sp>
      <p:sp>
        <p:nvSpPr>
          <p:cNvPr id="4" name="Rectangle 3">
            <a:extLst>
              <a:ext uri="{FF2B5EF4-FFF2-40B4-BE49-F238E27FC236}">
                <a16:creationId xmlns:a16="http://schemas.microsoft.com/office/drawing/2014/main" id="{34C63994-9EC8-A70A-95D4-B0F3E33E341E}"/>
              </a:ext>
            </a:extLst>
          </p:cNvPr>
          <p:cNvSpPr/>
          <p:nvPr/>
        </p:nvSpPr>
        <p:spPr>
          <a:xfrm>
            <a:off x="0" y="0"/>
            <a:ext cx="12192000" cy="3279913"/>
          </a:xfrm>
          <a:prstGeom prst="rect">
            <a:avLst/>
          </a:prstGeom>
          <a:solidFill>
            <a:schemeClr val="bg2">
              <a:lumMod val="65000"/>
              <a:lumOff val="3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A3764B47-D4E4-D14F-9EC1-44FDB2B7C9A8}"/>
              </a:ext>
            </a:extLst>
          </p:cNvPr>
          <p:cNvPicPr>
            <a:picLocks noChangeAspect="1"/>
          </p:cNvPicPr>
          <p:nvPr/>
        </p:nvPicPr>
        <p:blipFill>
          <a:blip r:embed="rId3"/>
          <a:stretch>
            <a:fillRect/>
          </a:stretch>
        </p:blipFill>
        <p:spPr>
          <a:xfrm>
            <a:off x="3732109" y="636111"/>
            <a:ext cx="4727781" cy="1003845"/>
          </a:xfrm>
          <a:prstGeom prst="rect">
            <a:avLst/>
          </a:prstGeom>
        </p:spPr>
      </p:pic>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0515600" cy="1145224"/>
          </a:xfrm>
        </p:spPr>
        <p:txBody>
          <a:bodyPr>
            <a:normAutofit/>
          </a:bodyPr>
          <a:lstStyle/>
          <a:p>
            <a:r>
              <a:rPr lang="en-US" sz="6000"/>
              <a:t>Contents</a:t>
            </a:r>
          </a:p>
        </p:txBody>
      </p:sp>
      <p:sp>
        <p:nvSpPr>
          <p:cNvPr id="3" name="Content Placeholder 2"/>
          <p:cNvSpPr>
            <a:spLocks noGrp="1"/>
          </p:cNvSpPr>
          <p:nvPr>
            <p:ph idx="1"/>
          </p:nvPr>
        </p:nvSpPr>
        <p:spPr>
          <a:xfrm>
            <a:off x="77624" y="2292083"/>
            <a:ext cx="12115800" cy="4422775"/>
          </a:xfrm>
        </p:spPr>
        <p:txBody>
          <a:bodyPr/>
          <a:lstStyle/>
          <a:p>
            <a:r>
              <a:rPr lang="en-US" sz="4000"/>
              <a:t>Introduction to CoreLogic data</a:t>
            </a:r>
          </a:p>
          <a:p>
            <a:r>
              <a:rPr lang="en-US" sz="4000"/>
              <a:t>Why we use this data</a:t>
            </a:r>
          </a:p>
          <a:p>
            <a:r>
              <a:rPr lang="en-US" sz="4000"/>
              <a:t>Issues with CoreLogic data that we need to solve</a:t>
            </a:r>
          </a:p>
          <a:p>
            <a:r>
              <a:rPr lang="en-US" sz="4000"/>
              <a:t>How we solved them</a:t>
            </a:r>
          </a:p>
          <a:p>
            <a:pPr marL="0" indent="0">
              <a:buNone/>
            </a:pPr>
            <a:endParaRPr lang="en-US"/>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2DC5-6920-1F7F-3A22-1108387A3139}"/>
              </a:ext>
            </a:extLst>
          </p:cNvPr>
          <p:cNvSpPr>
            <a:spLocks noGrp="1"/>
          </p:cNvSpPr>
          <p:nvPr>
            <p:ph type="title"/>
          </p:nvPr>
        </p:nvSpPr>
        <p:spPr/>
        <p:txBody>
          <a:bodyPr/>
          <a:lstStyle/>
          <a:p>
            <a:r>
              <a:rPr lang="en-US" dirty="0"/>
              <a:t>Team</a:t>
            </a:r>
          </a:p>
        </p:txBody>
      </p:sp>
      <p:sp>
        <p:nvSpPr>
          <p:cNvPr id="3" name="Content Placeholder 2">
            <a:extLst>
              <a:ext uri="{FF2B5EF4-FFF2-40B4-BE49-F238E27FC236}">
                <a16:creationId xmlns:a16="http://schemas.microsoft.com/office/drawing/2014/main" id="{063012C1-8517-6D26-330E-A16F556DAA9A}"/>
              </a:ext>
            </a:extLst>
          </p:cNvPr>
          <p:cNvSpPr>
            <a:spLocks noGrp="1"/>
          </p:cNvSpPr>
          <p:nvPr>
            <p:ph idx="1"/>
          </p:nvPr>
        </p:nvSpPr>
        <p:spPr>
          <a:xfrm>
            <a:off x="576470" y="1510350"/>
            <a:ext cx="10777330" cy="4666613"/>
          </a:xfrm>
        </p:spPr>
        <p:txBody>
          <a:bodyPr/>
          <a:lstStyle/>
          <a:p>
            <a:r>
              <a:rPr lang="en-US" dirty="0"/>
              <a:t>Neil Kattampallil: </a:t>
            </a:r>
            <a:br>
              <a:rPr lang="en-US" dirty="0"/>
            </a:br>
            <a:r>
              <a:rPr lang="en-US" dirty="0"/>
              <a:t>Research Scientist</a:t>
            </a:r>
            <a:br>
              <a:rPr lang="en-US" dirty="0"/>
            </a:br>
            <a:endParaRPr lang="en-US" dirty="0"/>
          </a:p>
          <a:p>
            <a:r>
              <a:rPr lang="en-US" dirty="0"/>
              <a:t>Aaron Schroeder: </a:t>
            </a:r>
            <a:br>
              <a:rPr lang="en-US" dirty="0"/>
            </a:br>
            <a:r>
              <a:rPr lang="en-US" dirty="0"/>
              <a:t>Research Associate Professor</a:t>
            </a:r>
            <a:br>
              <a:rPr lang="en-US" dirty="0"/>
            </a:br>
            <a:endParaRPr lang="en-US" dirty="0"/>
          </a:p>
          <a:p>
            <a:r>
              <a:rPr lang="en-US" dirty="0"/>
              <a:t>Joshua Goldstein: </a:t>
            </a:r>
            <a:br>
              <a:rPr lang="en-US" dirty="0"/>
            </a:br>
            <a:r>
              <a:rPr lang="en-US" dirty="0"/>
              <a:t>Research Assistant Professor</a:t>
            </a:r>
            <a:br>
              <a:rPr lang="en-US" dirty="0"/>
            </a:br>
            <a:endParaRPr lang="en-US" dirty="0"/>
          </a:p>
          <a:p>
            <a:r>
              <a:rPr lang="en-US" dirty="0"/>
              <a:t>Zhengyuan Zhu :</a:t>
            </a:r>
            <a:br>
              <a:rPr lang="en-US" dirty="0"/>
            </a:br>
            <a:r>
              <a:rPr lang="en-US" dirty="0"/>
              <a:t>Director of the Center for Survey Statistics and Methodology, Iowa State</a:t>
            </a:r>
          </a:p>
        </p:txBody>
      </p:sp>
      <p:pic>
        <p:nvPicPr>
          <p:cNvPr id="5" name="Picture 4" descr="A person wearing glasses and a blue shirt&#10;&#10;Description automatically generated with low confidence">
            <a:extLst>
              <a:ext uri="{FF2B5EF4-FFF2-40B4-BE49-F238E27FC236}">
                <a16:creationId xmlns:a16="http://schemas.microsoft.com/office/drawing/2014/main" id="{A9405556-1B10-A685-8A9F-0832C7735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2989" y="4479362"/>
            <a:ext cx="888309" cy="1109117"/>
          </a:xfrm>
          <a:prstGeom prst="rect">
            <a:avLst/>
          </a:prstGeom>
        </p:spPr>
      </p:pic>
      <p:pic>
        <p:nvPicPr>
          <p:cNvPr id="7" name="Picture 6" descr="A person in a suit&#10;&#10;Description automatically generated with low confidence">
            <a:extLst>
              <a:ext uri="{FF2B5EF4-FFF2-40B4-BE49-F238E27FC236}">
                <a16:creationId xmlns:a16="http://schemas.microsoft.com/office/drawing/2014/main" id="{0C07FB8A-5123-D155-D1E0-F00B056A2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769" y="2473722"/>
            <a:ext cx="844231" cy="1125642"/>
          </a:xfrm>
          <a:prstGeom prst="rect">
            <a:avLst/>
          </a:prstGeom>
        </p:spPr>
      </p:pic>
      <p:pic>
        <p:nvPicPr>
          <p:cNvPr id="9" name="Picture 8" descr="A person wearing glasses and a plaid shirt&#10;&#10;Description automatically generated with medium confidence">
            <a:extLst>
              <a:ext uri="{FF2B5EF4-FFF2-40B4-BE49-F238E27FC236}">
                <a16:creationId xmlns:a16="http://schemas.microsoft.com/office/drawing/2014/main" id="{4EA63042-B259-6928-E73C-8EAA6BBC5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768" y="3762521"/>
            <a:ext cx="844232" cy="1125642"/>
          </a:xfrm>
          <a:prstGeom prst="rect">
            <a:avLst/>
          </a:prstGeom>
        </p:spPr>
      </p:pic>
      <p:pic>
        <p:nvPicPr>
          <p:cNvPr id="11" name="Picture 10" descr="A person wearing glasses and a tie&#10;&#10;Description automatically generated with low confidence">
            <a:extLst>
              <a:ext uri="{FF2B5EF4-FFF2-40B4-BE49-F238E27FC236}">
                <a16:creationId xmlns:a16="http://schemas.microsoft.com/office/drawing/2014/main" id="{8D367EBB-A103-BF37-8D0B-3542C24E0F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0289" y="1271085"/>
            <a:ext cx="844231" cy="1125642"/>
          </a:xfrm>
          <a:prstGeom prst="rect">
            <a:avLst/>
          </a:prstGeom>
        </p:spPr>
      </p:pic>
    </p:spTree>
    <p:extLst>
      <p:ext uri="{BB962C8B-B14F-4D97-AF65-F5344CB8AC3E}">
        <p14:creationId xmlns:p14="http://schemas.microsoft.com/office/powerpoint/2010/main" val="15197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w of multicolored houses&#10;&#10;Description automatically generated with medium confidence">
            <a:extLst>
              <a:ext uri="{FF2B5EF4-FFF2-40B4-BE49-F238E27FC236}">
                <a16:creationId xmlns:a16="http://schemas.microsoft.com/office/drawing/2014/main" id="{A8C0E8E8-9DB4-F653-61B7-4DE86E2E50CA}"/>
              </a:ext>
            </a:extLst>
          </p:cNvPr>
          <p:cNvPicPr>
            <a:picLocks noChangeAspect="1"/>
          </p:cNvPicPr>
          <p:nvPr/>
        </p:nvPicPr>
        <p:blipFill rotWithShape="1">
          <a:blip r:embed="rId2" cstate="print">
            <a:alphaModFix amt="11000"/>
            <a:extLst>
              <a:ext uri="{28A0092B-C50C-407E-A947-70E740481C1C}">
                <a14:useLocalDpi xmlns:a14="http://schemas.microsoft.com/office/drawing/2010/main" val="0"/>
              </a:ext>
            </a:extLst>
          </a:blip>
          <a:srcRect t="19403" r="5882"/>
          <a:stretch/>
        </p:blipFill>
        <p:spPr>
          <a:xfrm>
            <a:off x="0" y="0"/>
            <a:ext cx="12192000" cy="6958280"/>
          </a:xfrm>
          <a:prstGeom prst="rect">
            <a:avLst/>
          </a:prstGeom>
        </p:spPr>
      </p:pic>
      <p:sp>
        <p:nvSpPr>
          <p:cNvPr id="2" name="Title 1"/>
          <p:cNvSpPr>
            <a:spLocks noGrp="1"/>
          </p:cNvSpPr>
          <p:nvPr>
            <p:ph type="title"/>
          </p:nvPr>
        </p:nvSpPr>
        <p:spPr>
          <a:xfrm>
            <a:off x="76200" y="152400"/>
            <a:ext cx="10515600" cy="1145224"/>
          </a:xfrm>
        </p:spPr>
        <p:txBody>
          <a:bodyPr/>
          <a:lstStyle/>
          <a:p>
            <a:r>
              <a:rPr lang="en-US" b="1">
                <a:solidFill>
                  <a:schemeClr val="accent5"/>
                </a:solidFill>
              </a:rPr>
              <a:t>What is CoreLogic Data</a:t>
            </a:r>
          </a:p>
        </p:txBody>
      </p:sp>
      <p:sp>
        <p:nvSpPr>
          <p:cNvPr id="3" name="TextBox 2">
            <a:extLst>
              <a:ext uri="{FF2B5EF4-FFF2-40B4-BE49-F238E27FC236}">
                <a16:creationId xmlns:a16="http://schemas.microsoft.com/office/drawing/2014/main" id="{046D0FE9-9FD9-6EDA-A119-F875321150A1}"/>
              </a:ext>
            </a:extLst>
          </p:cNvPr>
          <p:cNvSpPr txBox="1"/>
          <p:nvPr/>
        </p:nvSpPr>
        <p:spPr>
          <a:xfrm>
            <a:off x="76200" y="6492874"/>
            <a:ext cx="5029200" cy="276999"/>
          </a:xfrm>
          <a:prstGeom prst="rect">
            <a:avLst/>
          </a:prstGeom>
          <a:noFill/>
        </p:spPr>
        <p:txBody>
          <a:bodyPr wrap="square" rtlCol="0">
            <a:spAutoFit/>
          </a:bodyPr>
          <a:lstStyle/>
          <a:p>
            <a:r>
              <a:rPr lang="en-US" sz="1200">
                <a:latin typeface="Agency FB" panose="020B0503020202020204" pitchFamily="34" charset="0"/>
              </a:rPr>
              <a:t>Photo by </a:t>
            </a:r>
            <a:r>
              <a:rPr lang="en-US" sz="1200">
                <a:latin typeface="Agency FB" panose="020B0503020202020204" pitchFamily="34" charset="0"/>
                <a:hlinkClick r:id="rId3"/>
              </a:rPr>
              <a:t>Marcus Lenk</a:t>
            </a:r>
            <a:r>
              <a:rPr lang="en-US" sz="1200">
                <a:latin typeface="Agency FB" panose="020B0503020202020204" pitchFamily="34" charset="0"/>
              </a:rPr>
              <a:t> on </a:t>
            </a:r>
            <a:r>
              <a:rPr lang="en-US" sz="1200" err="1">
                <a:latin typeface="Agency FB" panose="020B0503020202020204" pitchFamily="34" charset="0"/>
                <a:hlinkClick r:id="rId4"/>
              </a:rPr>
              <a:t>Unsplash</a:t>
            </a:r>
            <a:r>
              <a:rPr lang="en-US" sz="1200">
                <a:latin typeface="Agency FB" panose="020B0503020202020204" pitchFamily="34" charset="0"/>
              </a:rPr>
              <a:t> </a:t>
            </a:r>
          </a:p>
        </p:txBody>
      </p:sp>
      <p:sp>
        <p:nvSpPr>
          <p:cNvPr id="6" name="TextBox 5">
            <a:extLst>
              <a:ext uri="{FF2B5EF4-FFF2-40B4-BE49-F238E27FC236}">
                <a16:creationId xmlns:a16="http://schemas.microsoft.com/office/drawing/2014/main" id="{9C1AAD33-8A74-5931-E17F-BA1188F797F9}"/>
              </a:ext>
            </a:extLst>
          </p:cNvPr>
          <p:cNvSpPr txBox="1"/>
          <p:nvPr/>
        </p:nvSpPr>
        <p:spPr>
          <a:xfrm>
            <a:off x="304800" y="1676400"/>
            <a:ext cx="11734800" cy="461664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err="1"/>
              <a:t>Corelogic</a:t>
            </a:r>
            <a:r>
              <a:rPr lang="en-US" sz="2000" dirty="0"/>
              <a:t> is a leading provider of consumer, financial, and property data, analytics and services to businesses and government. Their data covers over 99% of U.S. residential and commercial properties, providing insights into property valuation, risk management, and market trends. </a:t>
            </a:r>
          </a:p>
          <a:p>
            <a:endParaRPr lang="en-US" sz="2000" dirty="0"/>
          </a:p>
          <a:p>
            <a:pPr marL="285750" indent="-285750">
              <a:buFont typeface="Arial" panose="020B0604020202020204" pitchFamily="34" charset="0"/>
              <a:buChar char="•"/>
            </a:pPr>
            <a:r>
              <a:rPr lang="en-US" sz="2000" dirty="0"/>
              <a:t>The company's data is collected from various sources including public records, proprietary databases, and partnerships with other data providers.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Corelogic's</a:t>
            </a:r>
            <a:r>
              <a:rPr lang="en-US" sz="2000" dirty="0"/>
              <a:t> data is used by mortgage lenders, real estate agents, insurance companies, and investors to make informed decisions.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It’s one of the biggest aggregators of real estate data in America, and has a wide coverage range, making it one of the best data sources on housing available.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10515600" cy="1145224"/>
          </a:xfrm>
        </p:spPr>
        <p:txBody>
          <a:bodyPr/>
          <a:lstStyle/>
          <a:p>
            <a:r>
              <a:rPr lang="en-US" b="1">
                <a:solidFill>
                  <a:schemeClr val="accent5"/>
                </a:solidFill>
              </a:rPr>
              <a:t>How are these datasets built</a:t>
            </a:r>
          </a:p>
        </p:txBody>
      </p:sp>
      <p:sp>
        <p:nvSpPr>
          <p:cNvPr id="4" name="TextBox 3">
            <a:extLst>
              <a:ext uri="{FF2B5EF4-FFF2-40B4-BE49-F238E27FC236}">
                <a16:creationId xmlns:a16="http://schemas.microsoft.com/office/drawing/2014/main" id="{013A153C-5E3A-B94A-E050-815E386266DA}"/>
              </a:ext>
            </a:extLst>
          </p:cNvPr>
          <p:cNvSpPr txBox="1"/>
          <p:nvPr/>
        </p:nvSpPr>
        <p:spPr>
          <a:xfrm>
            <a:off x="228600" y="1524000"/>
            <a:ext cx="11734800" cy="646331"/>
          </a:xfrm>
          <a:prstGeom prst="rect">
            <a:avLst/>
          </a:prstGeom>
          <a:noFill/>
        </p:spPr>
        <p:txBody>
          <a:bodyPr wrap="square" rtlCol="0">
            <a:spAutoFit/>
          </a:bodyPr>
          <a:lstStyle/>
          <a:p>
            <a:r>
              <a:rPr lang="en-US" err="1"/>
              <a:t>Corelogic</a:t>
            </a:r>
            <a:r>
              <a:rPr lang="en-US"/>
              <a:t> data sets, for housing and real estate data, are built from the aggregation of public records at the county level.</a:t>
            </a:r>
          </a:p>
        </p:txBody>
      </p:sp>
      <p:pic>
        <p:nvPicPr>
          <p:cNvPr id="6" name="Picture 5">
            <a:extLst>
              <a:ext uri="{FF2B5EF4-FFF2-40B4-BE49-F238E27FC236}">
                <a16:creationId xmlns:a16="http://schemas.microsoft.com/office/drawing/2014/main" id="{5851D0FB-7C68-C10D-42F8-E443E5A19E43}"/>
              </a:ext>
            </a:extLst>
          </p:cNvPr>
          <p:cNvPicPr>
            <a:picLocks noChangeAspect="1"/>
          </p:cNvPicPr>
          <p:nvPr/>
        </p:nvPicPr>
        <p:blipFill>
          <a:blip r:embed="rId2"/>
          <a:stretch>
            <a:fillRect/>
          </a:stretch>
        </p:blipFill>
        <p:spPr>
          <a:xfrm>
            <a:off x="1682819" y="2170331"/>
            <a:ext cx="9137581" cy="4152325"/>
          </a:xfrm>
          <a:prstGeom prst="rect">
            <a:avLst/>
          </a:prstGeom>
        </p:spPr>
      </p:pic>
    </p:spTree>
    <p:extLst>
      <p:ext uri="{BB962C8B-B14F-4D97-AF65-F5344CB8AC3E}">
        <p14:creationId xmlns:p14="http://schemas.microsoft.com/office/powerpoint/2010/main" val="21321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building&#10;&#10;Description automatically generated with low confidence">
            <a:extLst>
              <a:ext uri="{FF2B5EF4-FFF2-40B4-BE49-F238E27FC236}">
                <a16:creationId xmlns:a16="http://schemas.microsoft.com/office/drawing/2014/main" id="{0B8E0FD2-C986-C306-D27C-4E50A4D77CE5}"/>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t="5618" r="386" b="14498"/>
          <a:stretch/>
        </p:blipFill>
        <p:spPr>
          <a:xfrm>
            <a:off x="47017" y="0"/>
            <a:ext cx="12144983" cy="6492874"/>
          </a:xfrm>
          <a:prstGeom prst="rect">
            <a:avLst/>
          </a:prstGeom>
        </p:spPr>
      </p:pic>
      <p:sp>
        <p:nvSpPr>
          <p:cNvPr id="2" name="Title 1"/>
          <p:cNvSpPr>
            <a:spLocks noGrp="1"/>
          </p:cNvSpPr>
          <p:nvPr>
            <p:ph type="title"/>
          </p:nvPr>
        </p:nvSpPr>
        <p:spPr>
          <a:xfrm>
            <a:off x="76199" y="152400"/>
            <a:ext cx="10772313" cy="531181"/>
          </a:xfrm>
        </p:spPr>
        <p:txBody>
          <a:bodyPr>
            <a:normAutofit fontScale="90000"/>
          </a:bodyPr>
          <a:lstStyle/>
          <a:p>
            <a:r>
              <a:rPr lang="en-US" b="1" dirty="0">
                <a:solidFill>
                  <a:schemeClr val="accent5"/>
                </a:solidFill>
              </a:rPr>
              <a:t>What are we using this data for</a:t>
            </a:r>
          </a:p>
        </p:txBody>
      </p:sp>
      <p:sp>
        <p:nvSpPr>
          <p:cNvPr id="3" name="TextBox 2">
            <a:extLst>
              <a:ext uri="{FF2B5EF4-FFF2-40B4-BE49-F238E27FC236}">
                <a16:creationId xmlns:a16="http://schemas.microsoft.com/office/drawing/2014/main" id="{046D0FE9-9FD9-6EDA-A119-F875321150A1}"/>
              </a:ext>
            </a:extLst>
          </p:cNvPr>
          <p:cNvSpPr txBox="1"/>
          <p:nvPr/>
        </p:nvSpPr>
        <p:spPr>
          <a:xfrm>
            <a:off x="76200" y="6492874"/>
            <a:ext cx="5029200" cy="276999"/>
          </a:xfrm>
          <a:prstGeom prst="rect">
            <a:avLst/>
          </a:prstGeom>
          <a:noFill/>
        </p:spPr>
        <p:txBody>
          <a:bodyPr wrap="square" lIns="91440" tIns="45720" rIns="91440" bIns="45720" rtlCol="0" anchor="t">
            <a:spAutoFit/>
          </a:bodyPr>
          <a:lstStyle/>
          <a:p>
            <a:r>
              <a:rPr lang="en-US" sz="1200">
                <a:ea typeface="+mn-lt"/>
                <a:cs typeface="+mn-lt"/>
              </a:rPr>
              <a:t>Photo by </a:t>
            </a:r>
            <a:r>
              <a:rPr lang="en-US" sz="1200">
                <a:ea typeface="+mn-lt"/>
                <a:cs typeface="+mn-lt"/>
                <a:hlinkClick r:id="rId4"/>
              </a:rPr>
              <a:t>Brandon Griggs</a:t>
            </a:r>
            <a:r>
              <a:rPr lang="en-US" sz="1200">
                <a:ea typeface="+mn-lt"/>
                <a:cs typeface="+mn-lt"/>
              </a:rPr>
              <a:t> on </a:t>
            </a:r>
            <a:r>
              <a:rPr lang="en-US" sz="1200">
                <a:ea typeface="+mn-lt"/>
                <a:cs typeface="+mn-lt"/>
                <a:hlinkClick r:id="rId5"/>
              </a:rPr>
              <a:t>Unsplash</a:t>
            </a:r>
            <a:endParaRPr lang="en-US"/>
          </a:p>
        </p:txBody>
      </p:sp>
      <p:sp>
        <p:nvSpPr>
          <p:cNvPr id="4" name="TextBox 3">
            <a:extLst>
              <a:ext uri="{FF2B5EF4-FFF2-40B4-BE49-F238E27FC236}">
                <a16:creationId xmlns:a16="http://schemas.microsoft.com/office/drawing/2014/main" id="{4060F8F8-EA29-1F00-1DC9-8ED1C5BFF1F1}"/>
              </a:ext>
            </a:extLst>
          </p:cNvPr>
          <p:cNvSpPr txBox="1"/>
          <p:nvPr/>
        </p:nvSpPr>
        <p:spPr>
          <a:xfrm>
            <a:off x="76199" y="835981"/>
            <a:ext cx="11734800" cy="5509200"/>
          </a:xfrm>
          <a:prstGeom prst="rect">
            <a:avLst/>
          </a:prstGeom>
          <a:noFill/>
        </p:spPr>
        <p:txBody>
          <a:bodyPr wrap="square" rtlCol="0">
            <a:spAutoFit/>
          </a:bodyPr>
          <a:lstStyle/>
          <a:p>
            <a:r>
              <a:rPr lang="en-US" dirty="0"/>
              <a:t>Recent Work:</a:t>
            </a:r>
          </a:p>
          <a:p>
            <a:r>
              <a:rPr lang="en-US" dirty="0"/>
              <a:t>Economic Impacts of the Broadband Initiatives Program on Rural Property Prices</a:t>
            </a:r>
          </a:p>
          <a:p>
            <a:endParaRPr lang="en-US" dirty="0"/>
          </a:p>
          <a:p>
            <a:pPr marL="342900" indent="-342900">
              <a:buFont typeface="Arial" panose="020B0604020202020204" pitchFamily="34" charset="0"/>
              <a:buChar char="•"/>
            </a:pPr>
            <a:r>
              <a:rPr lang="en-US" sz="2000" dirty="0"/>
              <a:t>We use proprietary real estate sales data and quasi-experimental empirical methods to account for selection to study the impacts of the </a:t>
            </a:r>
            <a:r>
              <a:rPr lang="en-US" sz="2000" b="1" dirty="0"/>
              <a:t>Broadband Initiatives Program (BIP</a:t>
            </a:r>
            <a:r>
              <a:rPr lang="en-US" sz="2000" dirty="0"/>
              <a:t>) established in 2009 by the American Recovery and Reinvestment Act on house sale prices.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results show that BIP broadband infrastructure projects had a positive initial and subsequent declining impact on house prices in the baseline model. These effects are robust to controlling for possible spatial spillovers of program effects to nearby properties outside of BIP project service areas.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investigated the heterogeneity of BIP impacts, finding that the short-term positive impacts are more evident for projects that provided fiber-to-the-household (FTTH) or DSL technologies than wireless projects, more evident for the least and most expensive projects in terms of cost per household than for the medium tercile, and more evident in micropolitan and metropolitan census tracts than in small town/rural census tracts</a:t>
            </a:r>
          </a:p>
          <a:p>
            <a:endParaRPr lang="en-US" dirty="0"/>
          </a:p>
        </p:txBody>
      </p:sp>
    </p:spTree>
    <p:extLst>
      <p:ext uri="{BB962C8B-B14F-4D97-AF65-F5344CB8AC3E}">
        <p14:creationId xmlns:p14="http://schemas.microsoft.com/office/powerpoint/2010/main" val="382475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11887200" cy="1145224"/>
          </a:xfrm>
        </p:spPr>
        <p:txBody>
          <a:bodyPr/>
          <a:lstStyle/>
          <a:p>
            <a:r>
              <a:rPr lang="en-US" b="1">
                <a:solidFill>
                  <a:schemeClr val="accent5"/>
                </a:solidFill>
              </a:rPr>
              <a:t>The Most Important pieces of Data we focus on:</a:t>
            </a:r>
          </a:p>
        </p:txBody>
      </p:sp>
      <p:sp>
        <p:nvSpPr>
          <p:cNvPr id="4" name="TextBox 3">
            <a:extLst>
              <a:ext uri="{FF2B5EF4-FFF2-40B4-BE49-F238E27FC236}">
                <a16:creationId xmlns:a16="http://schemas.microsoft.com/office/drawing/2014/main" id="{5775D2CF-C557-9765-0B3F-68773635FAFB}"/>
              </a:ext>
            </a:extLst>
          </p:cNvPr>
          <p:cNvSpPr txBox="1"/>
          <p:nvPr/>
        </p:nvSpPr>
        <p:spPr>
          <a:xfrm>
            <a:off x="282058" y="1635374"/>
            <a:ext cx="3278265" cy="3416320"/>
          </a:xfrm>
          <a:prstGeom prst="rect">
            <a:avLst/>
          </a:prstGeom>
          <a:noFill/>
        </p:spPr>
        <p:txBody>
          <a:bodyPr wrap="square" rtlCol="0">
            <a:spAutoFit/>
          </a:bodyPr>
          <a:lstStyle/>
          <a:p>
            <a:r>
              <a:rPr lang="en-US" dirty="0"/>
              <a:t>Property Characteristics:</a:t>
            </a:r>
            <a:br>
              <a:rPr lang="en-US" dirty="0"/>
            </a:br>
            <a:endParaRPr lang="en-US" dirty="0"/>
          </a:p>
          <a:p>
            <a:r>
              <a:rPr lang="en-US" dirty="0"/>
              <a:t>Bedrooms</a:t>
            </a:r>
            <a:br>
              <a:rPr lang="en-US" dirty="0"/>
            </a:br>
            <a:r>
              <a:rPr lang="en-US" dirty="0"/>
              <a:t>Bathrooms</a:t>
            </a:r>
            <a:br>
              <a:rPr lang="en-US" dirty="0"/>
            </a:br>
            <a:r>
              <a:rPr lang="en-US" dirty="0"/>
              <a:t>Square Footage</a:t>
            </a:r>
            <a:br>
              <a:rPr lang="en-US" dirty="0"/>
            </a:br>
            <a:r>
              <a:rPr lang="en-US" dirty="0"/>
              <a:t>Year Built (Effective)</a:t>
            </a:r>
          </a:p>
          <a:p>
            <a:r>
              <a:rPr lang="en-US" dirty="0"/>
              <a:t>Lot size</a:t>
            </a:r>
            <a:br>
              <a:rPr lang="en-US" dirty="0"/>
            </a:br>
            <a:r>
              <a:rPr lang="en-US" dirty="0"/>
              <a:t>Single Family Home(Property Type)</a:t>
            </a:r>
            <a:br>
              <a:rPr lang="en-US" dirty="0"/>
            </a:br>
            <a:r>
              <a:rPr lang="en-US" dirty="0"/>
              <a:t>Living Area</a:t>
            </a:r>
            <a:br>
              <a:rPr lang="en-US" dirty="0"/>
            </a:br>
            <a:r>
              <a:rPr lang="en-US" dirty="0"/>
              <a:t>Building Area</a:t>
            </a:r>
            <a:br>
              <a:rPr lang="en-US" dirty="0"/>
            </a:br>
            <a:endParaRPr lang="en-US" dirty="0"/>
          </a:p>
        </p:txBody>
      </p:sp>
      <p:sp>
        <p:nvSpPr>
          <p:cNvPr id="5" name="TextBox 4">
            <a:extLst>
              <a:ext uri="{FF2B5EF4-FFF2-40B4-BE49-F238E27FC236}">
                <a16:creationId xmlns:a16="http://schemas.microsoft.com/office/drawing/2014/main" id="{47172B46-8F8E-D49A-64B7-C59F69364F02}"/>
              </a:ext>
            </a:extLst>
          </p:cNvPr>
          <p:cNvSpPr txBox="1"/>
          <p:nvPr/>
        </p:nvSpPr>
        <p:spPr>
          <a:xfrm>
            <a:off x="7439206" y="1635374"/>
            <a:ext cx="4953000" cy="1200329"/>
          </a:xfrm>
          <a:prstGeom prst="rect">
            <a:avLst/>
          </a:prstGeom>
          <a:noFill/>
        </p:spPr>
        <p:txBody>
          <a:bodyPr wrap="square" rtlCol="0">
            <a:spAutoFit/>
          </a:bodyPr>
          <a:lstStyle/>
          <a:p>
            <a:r>
              <a:rPr lang="en-US" dirty="0"/>
              <a:t>Spatial information (</a:t>
            </a:r>
            <a:r>
              <a:rPr lang="en-US" dirty="0" err="1"/>
              <a:t>lat</a:t>
            </a:r>
            <a:r>
              <a:rPr lang="en-US" dirty="0"/>
              <a:t>/long, parcel level):</a:t>
            </a:r>
          </a:p>
          <a:p>
            <a:endParaRPr lang="en-US" dirty="0"/>
          </a:p>
          <a:p>
            <a:r>
              <a:rPr lang="en-US" dirty="0"/>
              <a:t>Geolocation information</a:t>
            </a:r>
            <a:br>
              <a:rPr lang="en-US" dirty="0"/>
            </a:br>
            <a:r>
              <a:rPr lang="en-US" dirty="0"/>
              <a:t>Situs Address information</a:t>
            </a:r>
          </a:p>
        </p:txBody>
      </p:sp>
      <p:sp>
        <p:nvSpPr>
          <p:cNvPr id="3" name="TextBox 2">
            <a:extLst>
              <a:ext uri="{FF2B5EF4-FFF2-40B4-BE49-F238E27FC236}">
                <a16:creationId xmlns:a16="http://schemas.microsoft.com/office/drawing/2014/main" id="{132A13A8-103D-236A-7674-39F6BF2B836E}"/>
              </a:ext>
            </a:extLst>
          </p:cNvPr>
          <p:cNvSpPr txBox="1"/>
          <p:nvPr/>
        </p:nvSpPr>
        <p:spPr>
          <a:xfrm>
            <a:off x="3760529" y="1635374"/>
            <a:ext cx="3478471" cy="1477328"/>
          </a:xfrm>
          <a:prstGeom prst="rect">
            <a:avLst/>
          </a:prstGeom>
          <a:noFill/>
        </p:spPr>
        <p:txBody>
          <a:bodyPr wrap="square" rtlCol="0">
            <a:spAutoFit/>
          </a:bodyPr>
          <a:lstStyle/>
          <a:p>
            <a:r>
              <a:rPr lang="en-US" dirty="0"/>
              <a:t>Sale Characteristics:</a:t>
            </a:r>
            <a:br>
              <a:rPr lang="en-US" dirty="0"/>
            </a:br>
            <a:br>
              <a:rPr lang="en-US" dirty="0"/>
            </a:br>
            <a:r>
              <a:rPr lang="en-US" dirty="0"/>
              <a:t>Sale Price</a:t>
            </a:r>
            <a:br>
              <a:rPr lang="en-US" dirty="0"/>
            </a:br>
            <a:r>
              <a:rPr lang="en-US" dirty="0"/>
              <a:t>Sale Type</a:t>
            </a:r>
            <a:br>
              <a:rPr lang="en-US" dirty="0"/>
            </a:br>
            <a:r>
              <a:rPr lang="en-US" dirty="0"/>
              <a:t>(Filter out Arms Length Sales)</a:t>
            </a:r>
          </a:p>
        </p:txBody>
      </p:sp>
    </p:spTree>
    <p:extLst>
      <p:ext uri="{BB962C8B-B14F-4D97-AF65-F5344CB8AC3E}">
        <p14:creationId xmlns:p14="http://schemas.microsoft.com/office/powerpoint/2010/main" val="38952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3150909" cy="533400"/>
          </a:xfrm>
        </p:spPr>
        <p:txBody>
          <a:bodyPr>
            <a:normAutofit fontScale="90000"/>
          </a:bodyPr>
          <a:lstStyle/>
          <a:p>
            <a:r>
              <a:rPr lang="en-US"/>
              <a:t>Issue 1: Size</a:t>
            </a:r>
          </a:p>
        </p:txBody>
      </p:sp>
      <p:sp>
        <p:nvSpPr>
          <p:cNvPr id="3" name="Content Placeholder 2"/>
          <p:cNvSpPr>
            <a:spLocks noGrp="1"/>
          </p:cNvSpPr>
          <p:nvPr>
            <p:ph idx="1"/>
          </p:nvPr>
        </p:nvSpPr>
        <p:spPr>
          <a:xfrm>
            <a:off x="4114800" y="457200"/>
            <a:ext cx="7974292" cy="6019800"/>
          </a:xfrm>
        </p:spPr>
        <p:txBody>
          <a:bodyPr>
            <a:normAutofit/>
          </a:bodyPr>
          <a:lstStyle/>
          <a:p>
            <a:r>
              <a:rPr lang="en-US" dirty="0"/>
              <a:t>But why is Size really an issue?</a:t>
            </a:r>
            <a:br>
              <a:rPr lang="en-US" dirty="0"/>
            </a:br>
            <a:br>
              <a:rPr lang="en-US" dirty="0"/>
            </a:br>
            <a:r>
              <a:rPr lang="en-US" dirty="0"/>
              <a:t>-Stata is practically limited to the amount of RAM that the machine can provide (around 16 to 32 GB of memory) while csv file sizes are routinely in the 30-40GB range. </a:t>
            </a:r>
            <a:br>
              <a:rPr lang="en-US" dirty="0"/>
            </a:br>
            <a:br>
              <a:rPr lang="en-US" dirty="0"/>
            </a:br>
            <a:r>
              <a:rPr lang="en-US" dirty="0"/>
              <a:t>-Therefore, we use the hardware access that UVA provides (The Rivanna High-Performance Computing environment) to ingest these large data sets and split them into database tables, and then further split and collate the data by year, by state, and by county.</a:t>
            </a:r>
            <a:br>
              <a:rPr lang="en-US" dirty="0"/>
            </a:br>
            <a:br>
              <a:rPr lang="en-US" dirty="0"/>
            </a:br>
            <a:r>
              <a:rPr lang="en-US" dirty="0"/>
              <a:t>- </a:t>
            </a:r>
            <a:r>
              <a:rPr lang="en-US" b="1" dirty="0"/>
              <a:t>General Advice when working with CoreLogic:</a:t>
            </a:r>
            <a:br>
              <a:rPr lang="en-US" b="1" dirty="0"/>
            </a:br>
            <a:r>
              <a:rPr lang="en-US" b="1" dirty="0">
                <a:solidFill>
                  <a:schemeClr val="accent4"/>
                </a:solidFill>
              </a:rPr>
              <a:t>Ask About Data Size, Ideally, request data in 4GB chunks or smaller, so you can process them one file at a time on a laptop if needed. Request to pre-split by state and by year as your use case may be. This might result in a larger number of files, but that can be handled through code, rather than an insurmountable hardware limitation.</a:t>
            </a:r>
          </a:p>
        </p:txBody>
      </p:sp>
      <p:sp>
        <p:nvSpPr>
          <p:cNvPr id="4" name="Text Placeholder 3"/>
          <p:cNvSpPr>
            <a:spLocks noGrp="1"/>
          </p:cNvSpPr>
          <p:nvPr>
            <p:ph type="body" sz="half" idx="2"/>
          </p:nvPr>
        </p:nvSpPr>
        <p:spPr>
          <a:xfrm>
            <a:off x="102908" y="1752600"/>
            <a:ext cx="3935692" cy="4572000"/>
          </a:xfrm>
        </p:spPr>
        <p:txBody>
          <a:bodyPr>
            <a:normAutofit/>
          </a:bodyPr>
          <a:lstStyle/>
          <a:p>
            <a:r>
              <a:rPr lang="en-US" dirty="0"/>
              <a:t>We were initially presented with the data in the form of a 2 Terabyte Main Database File, designed for use with Microsoft SQL Server.</a:t>
            </a:r>
          </a:p>
          <a:p>
            <a:r>
              <a:rPr lang="en-US" dirty="0"/>
              <a:t>Once unpacked, this database contained Deed data, by year, for 2005 to 2015, and Tax data split into 10 parts, devoid of any structure like state or year at the file level.</a:t>
            </a:r>
          </a:p>
          <a:p>
            <a:r>
              <a:rPr lang="en-US" dirty="0"/>
              <a:t>Subsequent Data requests have thankfully been in .csv format.</a:t>
            </a:r>
            <a:endParaRPr lang="en-US" i="1" dirty="0"/>
          </a:p>
        </p:txBody>
      </p:sp>
    </p:spTree>
    <p:extLst>
      <p:ext uri="{BB962C8B-B14F-4D97-AF65-F5344CB8AC3E}">
        <p14:creationId xmlns:p14="http://schemas.microsoft.com/office/powerpoint/2010/main" val="6879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Issue 2: Some Data present in Deed tables, Some data present in Tax tables</a:t>
            </a:r>
          </a:p>
        </p:txBody>
      </p:sp>
      <p:sp>
        <p:nvSpPr>
          <p:cNvPr id="3" name="Content Placeholder 2"/>
          <p:cNvSpPr>
            <a:spLocks noGrp="1"/>
          </p:cNvSpPr>
          <p:nvPr>
            <p:ph idx="1"/>
          </p:nvPr>
        </p:nvSpPr>
        <p:spPr>
          <a:xfrm>
            <a:off x="184825" y="107004"/>
            <a:ext cx="7490297" cy="5768502"/>
          </a:xfrm>
        </p:spPr>
        <p:txBody>
          <a:bodyPr>
            <a:noAutofit/>
          </a:bodyPr>
          <a:lstStyle/>
          <a:p>
            <a:r>
              <a:rPr lang="en-US" sz="2200" dirty="0"/>
              <a:t>In our initial data we found that the columns </a:t>
            </a:r>
            <a:r>
              <a:rPr lang="en-US" sz="2200" i="1" dirty="0" err="1"/>
              <a:t>property_level_latitude</a:t>
            </a:r>
            <a:r>
              <a:rPr lang="en-US" sz="2200" i="1" dirty="0"/>
              <a:t> </a:t>
            </a:r>
            <a:r>
              <a:rPr lang="en-US" sz="2200" dirty="0"/>
              <a:t>and </a:t>
            </a:r>
            <a:r>
              <a:rPr lang="en-US" sz="2200" i="1" dirty="0" err="1"/>
              <a:t>property_level_longitude</a:t>
            </a:r>
            <a:r>
              <a:rPr lang="en-US" sz="2200" i="1" dirty="0"/>
              <a:t> </a:t>
            </a:r>
            <a:r>
              <a:rPr lang="en-US" sz="2200" dirty="0"/>
              <a:t>existed in the Deed Data tables, but property characteristics (bedrooms, bathrooms, </a:t>
            </a:r>
            <a:r>
              <a:rPr lang="en-US" sz="2200" dirty="0" err="1"/>
              <a:t>etc</a:t>
            </a:r>
            <a:r>
              <a:rPr lang="en-US" sz="2200" dirty="0"/>
              <a:t>) existed in the Tax Data tables.</a:t>
            </a:r>
          </a:p>
          <a:p>
            <a:r>
              <a:rPr lang="en-US" sz="2200" dirty="0"/>
              <a:t>To solve this, we had to join the deed and tax data tables, which is memory intensive and time-consuming.</a:t>
            </a:r>
          </a:p>
          <a:p>
            <a:r>
              <a:rPr lang="en-US" sz="2200" b="1" dirty="0"/>
              <a:t>General Advice when working with CoreLogic:</a:t>
            </a:r>
            <a:br>
              <a:rPr lang="en-US" sz="2200" b="1" dirty="0"/>
            </a:br>
            <a:r>
              <a:rPr lang="en-US" sz="2200" b="1" dirty="0">
                <a:solidFill>
                  <a:schemeClr val="accent4"/>
                </a:solidFill>
              </a:rPr>
              <a:t>To give credit where due, CoreLogic has become better about making the process of joining data between Deed data (‘</a:t>
            </a:r>
            <a:r>
              <a:rPr lang="en-US" sz="2200" b="1" i="1" dirty="0" err="1">
                <a:solidFill>
                  <a:schemeClr val="accent4"/>
                </a:solidFill>
              </a:rPr>
              <a:t>ownertransfer</a:t>
            </a:r>
            <a:r>
              <a:rPr lang="en-US" sz="2200" b="1" i="1" dirty="0">
                <a:solidFill>
                  <a:schemeClr val="accent4"/>
                </a:solidFill>
              </a:rPr>
              <a:t>’</a:t>
            </a:r>
            <a:r>
              <a:rPr lang="en-US" sz="2200" b="1" dirty="0">
                <a:solidFill>
                  <a:schemeClr val="accent4"/>
                </a:solidFill>
              </a:rPr>
              <a:t>) and Tax assessment data (‘</a:t>
            </a:r>
            <a:r>
              <a:rPr lang="en-US" sz="2200" b="1" i="1" dirty="0" err="1">
                <a:solidFill>
                  <a:schemeClr val="accent4"/>
                </a:solidFill>
              </a:rPr>
              <a:t>propertybasic</a:t>
            </a:r>
            <a:r>
              <a:rPr lang="en-US" sz="2200" b="1" i="1" dirty="0">
                <a:solidFill>
                  <a:schemeClr val="accent4"/>
                </a:solidFill>
              </a:rPr>
              <a:t>’</a:t>
            </a:r>
            <a:r>
              <a:rPr lang="en-US" sz="2200" b="1" dirty="0">
                <a:solidFill>
                  <a:schemeClr val="accent4"/>
                </a:solidFill>
              </a:rPr>
              <a:t>), and you can also request specific columns of information when purchasing data. If you can, be specific about the characteristics you are specifically interested in; for reference, </a:t>
            </a:r>
            <a:r>
              <a:rPr lang="en-US" sz="2200" b="1" dirty="0">
                <a:solidFill>
                  <a:schemeClr val="accent4"/>
                </a:solidFill>
                <a:hlinkClick r:id="rId2"/>
              </a:rPr>
              <a:t>here is a link to a publicly accessible CoreLogic data dictionary</a:t>
            </a:r>
            <a:r>
              <a:rPr lang="en-US" sz="2200" b="1" dirty="0">
                <a:solidFill>
                  <a:schemeClr val="accent4"/>
                </a:solidFill>
              </a:rPr>
              <a:t>.</a:t>
            </a:r>
            <a:br>
              <a:rPr lang="en-US" sz="2200" dirty="0"/>
            </a:br>
            <a:endParaRPr lang="en-US" sz="2200" dirty="0"/>
          </a:p>
          <a:p>
            <a:pPr marL="0" indent="0">
              <a:buNone/>
            </a:pPr>
            <a:endParaRPr lang="en-US" sz="2200" dirty="0"/>
          </a:p>
        </p:txBody>
      </p:sp>
      <p:sp>
        <p:nvSpPr>
          <p:cNvPr id="4" name="Text Placeholder 3"/>
          <p:cNvSpPr>
            <a:spLocks noGrp="1"/>
          </p:cNvSpPr>
          <p:nvPr>
            <p:ph type="body" sz="half" idx="2"/>
          </p:nvPr>
        </p:nvSpPr>
        <p:spPr/>
        <p:txBody>
          <a:bodyPr>
            <a:normAutofit/>
          </a:bodyPr>
          <a:lstStyle/>
          <a:p>
            <a:br>
              <a:rPr lang="en-US"/>
            </a:br>
            <a:br>
              <a:rPr lang="en-US"/>
            </a:br>
            <a:endParaRPr lang="en-US"/>
          </a:p>
        </p:txBody>
      </p:sp>
    </p:spTree>
    <p:extLst>
      <p:ext uri="{BB962C8B-B14F-4D97-AF65-F5344CB8AC3E}">
        <p14:creationId xmlns:p14="http://schemas.microsoft.com/office/powerpoint/2010/main" val="38846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9C9F9FB594243A6A2E8D6A5811AE1" ma:contentTypeVersion="15" ma:contentTypeDescription="Create a new document." ma:contentTypeScope="" ma:versionID="fa487f28b614ea0491f1dfb3be88542e">
  <xsd:schema xmlns:xsd="http://www.w3.org/2001/XMLSchema" xmlns:xs="http://www.w3.org/2001/XMLSchema" xmlns:p="http://schemas.microsoft.com/office/2006/metadata/properties" xmlns:ns3="a3bd7b33-cc1f-4903-82b6-9f197368277c" xmlns:ns4="23284a27-ed4f-469f-81ae-73fb1ec0df81" targetNamespace="http://schemas.microsoft.com/office/2006/metadata/properties" ma:root="true" ma:fieldsID="5f822f5e94a3fa2d2aa65fc459ece80f" ns3:_="" ns4:_="">
    <xsd:import namespace="a3bd7b33-cc1f-4903-82b6-9f197368277c"/>
    <xsd:import namespace="23284a27-ed4f-469f-81ae-73fb1ec0df8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d7b33-cc1f-4903-82b6-9f1973682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284a27-ed4f-469f-81ae-73fb1ec0df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3bd7b33-cc1f-4903-82b6-9f197368277c" xsi:nil="true"/>
  </documentManagement>
</p:properties>
</file>

<file path=customXml/itemProps1.xml><?xml version="1.0" encoding="utf-8"?>
<ds:datastoreItem xmlns:ds="http://schemas.openxmlformats.org/officeDocument/2006/customXml" ds:itemID="{8851FEE5-EB79-49C5-9577-5E6BEB31133C}">
  <ds:schemaRefs>
    <ds:schemaRef ds:uri="23284a27-ed4f-469f-81ae-73fb1ec0df81"/>
    <ds:schemaRef ds:uri="a3bd7b33-cc1f-4903-82b6-9f19736827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F51678-461E-42E0-B749-64CF3D42D40E}">
  <ds:schemaRefs>
    <ds:schemaRef ds:uri="http://schemas.microsoft.com/sharepoint/v3/contenttype/forms"/>
  </ds:schemaRefs>
</ds:datastoreItem>
</file>

<file path=customXml/itemProps3.xml><?xml version="1.0" encoding="utf-8"?>
<ds:datastoreItem xmlns:ds="http://schemas.openxmlformats.org/officeDocument/2006/customXml" ds:itemID="{A1AF4A64-28BC-4875-A270-EBCA3F94F2C1}">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23284a27-ed4f-469f-81ae-73fb1ec0df81"/>
    <ds:schemaRef ds:uri="a3bd7b33-cc1f-4903-82b6-9f197368277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{C5176057-7AF9-4ABE-B128-042368F827E9}tf03031010_win32</Template>
  <TotalTime>189</TotalTime>
  <Words>1852</Words>
  <Application>Microsoft Office PowerPoint</Application>
  <PresentationFormat>Widescreen</PresentationFormat>
  <Paragraphs>90</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CITY SKETCH 16X9</vt:lpstr>
      <vt:lpstr>CoreLogic</vt:lpstr>
      <vt:lpstr>Contents</vt:lpstr>
      <vt:lpstr>Team</vt:lpstr>
      <vt:lpstr>What is CoreLogic Data</vt:lpstr>
      <vt:lpstr>How are these datasets built</vt:lpstr>
      <vt:lpstr>What are we using this data for</vt:lpstr>
      <vt:lpstr>The Most Important pieces of Data we focus on:</vt:lpstr>
      <vt:lpstr>Issue 1: Size</vt:lpstr>
      <vt:lpstr>Issue 2: Some Data present in Deed tables, Some data present in Tax tables</vt:lpstr>
      <vt:lpstr>Issue 3: Unique House Identifier</vt:lpstr>
      <vt:lpstr>Issue 4: Geocoding house parcels for spatial analysis</vt:lpstr>
      <vt:lpstr>Issue 5: Missing Data</vt:lpstr>
      <vt:lpstr>Issue 6: General errors in data entry and aggregation</vt:lpstr>
      <vt:lpstr>File Dashboard</vt:lpstr>
      <vt:lpstr>Questions/Discussions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CoreLogic</dc:title>
  <dc:creator>Kattampallil, Neil Alexander (nak3t)</dc:creator>
  <cp:lastModifiedBy>Kattampallil, Neil Alexander (nak3t)</cp:lastModifiedBy>
  <cp:revision>2</cp:revision>
  <dcterms:created xsi:type="dcterms:W3CDTF">2023-04-20T17:34:21Z</dcterms:created>
  <dcterms:modified xsi:type="dcterms:W3CDTF">2023-05-24T18:38:59Z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0x01010027B9C9F9FB594243A6A2E8D6A5811AE1</vt:lpwstr>
  </property>
</Properties>
</file>