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1395" r:id="rId6"/>
    <p:sldId id="1452" r:id="rId7"/>
    <p:sldId id="1397" r:id="rId8"/>
    <p:sldId id="275" r:id="rId9"/>
    <p:sldId id="1405" r:id="rId10"/>
    <p:sldId id="1421" r:id="rId11"/>
    <p:sldId id="1429" r:id="rId12"/>
    <p:sldId id="1430" r:id="rId13"/>
    <p:sldId id="1432" r:id="rId14"/>
    <p:sldId id="1433" r:id="rId15"/>
    <p:sldId id="1450" r:id="rId16"/>
    <p:sldId id="1451" r:id="rId17"/>
    <p:sldId id="1423" r:id="rId18"/>
    <p:sldId id="1393" r:id="rId19"/>
    <p:sldId id="296" r:id="rId20"/>
    <p:sldId id="300" r:id="rId21"/>
    <p:sldId id="314"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0B79C-8757-FB4E-A4E3-3F9F0ECF701C}" v="13" dt="2023-03-06T14:36:49.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6"/>
    <p:restoredTop sz="96327"/>
  </p:normalViewPr>
  <p:slideViewPr>
    <p:cSldViewPr snapToGrid="0">
      <p:cViewPr varScale="1">
        <p:scale>
          <a:sx n="145" d="100"/>
          <a:sy n="145" d="100"/>
        </p:scale>
        <p:origin x="1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Bryan Leroy (bl4zc)" userId="6d0742a9-6990-4e2d-a5e5-0ed7d8f91412" providerId="ADAL" clId="{4820B79C-8757-FB4E-A4E3-3F9F0ECF701C}"/>
    <pc:docChg chg="custSel addSld delSld modSld sldOrd modShowInfo">
      <pc:chgData name="Lewis, Bryan Leroy (bl4zc)" userId="6d0742a9-6990-4e2d-a5e5-0ed7d8f91412" providerId="ADAL" clId="{4820B79C-8757-FB4E-A4E3-3F9F0ECF701C}" dt="2023-03-06T14:37:13.730" v="348" actId="20577"/>
      <pc:docMkLst>
        <pc:docMk/>
      </pc:docMkLst>
      <pc:sldChg chg="modSp mod">
        <pc:chgData name="Lewis, Bryan Leroy (bl4zc)" userId="6d0742a9-6990-4e2d-a5e5-0ed7d8f91412" providerId="ADAL" clId="{4820B79C-8757-FB4E-A4E3-3F9F0ECF701C}" dt="2023-03-02T22:04:05.983" v="64" actId="20577"/>
        <pc:sldMkLst>
          <pc:docMk/>
          <pc:sldMk cId="109857222" sldId="256"/>
        </pc:sldMkLst>
        <pc:spChg chg="mod">
          <ac:chgData name="Lewis, Bryan Leroy (bl4zc)" userId="6d0742a9-6990-4e2d-a5e5-0ed7d8f91412" providerId="ADAL" clId="{4820B79C-8757-FB4E-A4E3-3F9F0ECF701C}" dt="2023-03-02T22:04:05.983" v="64" actId="20577"/>
          <ac:spMkLst>
            <pc:docMk/>
            <pc:sldMk cId="109857222" sldId="256"/>
            <ac:spMk id="7" creationId="{00860CBD-3128-DF45-82E7-822A9913FD54}"/>
          </ac:spMkLst>
        </pc:spChg>
      </pc:sldChg>
      <pc:sldChg chg="add">
        <pc:chgData name="Lewis, Bryan Leroy (bl4zc)" userId="6d0742a9-6990-4e2d-a5e5-0ed7d8f91412" providerId="ADAL" clId="{4820B79C-8757-FB4E-A4E3-3F9F0ECF701C}" dt="2023-03-06T14:36:08.066" v="297"/>
        <pc:sldMkLst>
          <pc:docMk/>
          <pc:sldMk cId="0" sldId="296"/>
        </pc:sldMkLst>
      </pc:sldChg>
      <pc:sldChg chg="add">
        <pc:chgData name="Lewis, Bryan Leroy (bl4zc)" userId="6d0742a9-6990-4e2d-a5e5-0ed7d8f91412" providerId="ADAL" clId="{4820B79C-8757-FB4E-A4E3-3F9F0ECF701C}" dt="2023-03-06T14:36:08.066" v="297"/>
        <pc:sldMkLst>
          <pc:docMk/>
          <pc:sldMk cId="0" sldId="300"/>
        </pc:sldMkLst>
      </pc:sldChg>
      <pc:sldChg chg="add ord">
        <pc:chgData name="Lewis, Bryan Leroy (bl4zc)" userId="6d0742a9-6990-4e2d-a5e5-0ed7d8f91412" providerId="ADAL" clId="{4820B79C-8757-FB4E-A4E3-3F9F0ECF701C}" dt="2023-03-06T14:36:37.340" v="299" actId="20578"/>
        <pc:sldMkLst>
          <pc:docMk/>
          <pc:sldMk cId="0" sldId="314"/>
        </pc:sldMkLst>
      </pc:sldChg>
      <pc:sldChg chg="add">
        <pc:chgData name="Lewis, Bryan Leroy (bl4zc)" userId="6d0742a9-6990-4e2d-a5e5-0ed7d8f91412" providerId="ADAL" clId="{4820B79C-8757-FB4E-A4E3-3F9F0ECF701C}" dt="2023-03-06T14:36:08.066" v="297"/>
        <pc:sldMkLst>
          <pc:docMk/>
          <pc:sldMk cId="0" sldId="316"/>
        </pc:sldMkLst>
      </pc:sldChg>
      <pc:sldChg chg="modSp add mod">
        <pc:chgData name="Lewis, Bryan Leroy (bl4zc)" userId="6d0742a9-6990-4e2d-a5e5-0ed7d8f91412" providerId="ADAL" clId="{4820B79C-8757-FB4E-A4E3-3F9F0ECF701C}" dt="2023-03-06T14:37:13.730" v="348" actId="20577"/>
        <pc:sldMkLst>
          <pc:docMk/>
          <pc:sldMk cId="1903502031" sldId="1393"/>
        </pc:sldMkLst>
        <pc:spChg chg="mod">
          <ac:chgData name="Lewis, Bryan Leroy (bl4zc)" userId="6d0742a9-6990-4e2d-a5e5-0ed7d8f91412" providerId="ADAL" clId="{4820B79C-8757-FB4E-A4E3-3F9F0ECF701C}" dt="2023-03-06T14:37:13.730" v="348" actId="20577"/>
          <ac:spMkLst>
            <pc:docMk/>
            <pc:sldMk cId="1903502031" sldId="1393"/>
            <ac:spMk id="2" creationId="{FD84F851-2E49-4D4A-BF09-2C3BDEC9630D}"/>
          </ac:spMkLst>
        </pc:spChg>
      </pc:sldChg>
      <pc:sldChg chg="modSp mod">
        <pc:chgData name="Lewis, Bryan Leroy (bl4zc)" userId="6d0742a9-6990-4e2d-a5e5-0ed7d8f91412" providerId="ADAL" clId="{4820B79C-8757-FB4E-A4E3-3F9F0ECF701C}" dt="2023-03-02T15:38:49.477" v="31" actId="1076"/>
        <pc:sldMkLst>
          <pc:docMk/>
          <pc:sldMk cId="4148268768" sldId="1395"/>
        </pc:sldMkLst>
        <pc:spChg chg="mod">
          <ac:chgData name="Lewis, Bryan Leroy (bl4zc)" userId="6d0742a9-6990-4e2d-a5e5-0ed7d8f91412" providerId="ADAL" clId="{4820B79C-8757-FB4E-A4E3-3F9F0ECF701C}" dt="2023-03-02T15:38:44.559" v="30" actId="20577"/>
          <ac:spMkLst>
            <pc:docMk/>
            <pc:sldMk cId="4148268768" sldId="1395"/>
            <ac:spMk id="2" creationId="{A56B4E88-60A9-414D-B2C7-253F612CE0DF}"/>
          </ac:spMkLst>
        </pc:spChg>
        <pc:picChg chg="mod">
          <ac:chgData name="Lewis, Bryan Leroy (bl4zc)" userId="6d0742a9-6990-4e2d-a5e5-0ed7d8f91412" providerId="ADAL" clId="{4820B79C-8757-FB4E-A4E3-3F9F0ECF701C}" dt="2023-03-02T15:38:49.477" v="31" actId="1076"/>
          <ac:picMkLst>
            <pc:docMk/>
            <pc:sldMk cId="4148268768" sldId="1395"/>
            <ac:picMk id="14" creationId="{02262AC4-E49B-7783-615D-0BEF49210F7D}"/>
          </ac:picMkLst>
        </pc:picChg>
      </pc:sldChg>
      <pc:sldChg chg="addSp delSp modSp add del mod">
        <pc:chgData name="Lewis, Bryan Leroy (bl4zc)" userId="6d0742a9-6990-4e2d-a5e5-0ed7d8f91412" providerId="ADAL" clId="{4820B79C-8757-FB4E-A4E3-3F9F0ECF701C}" dt="2023-03-06T14:34:51.064" v="296" actId="20577"/>
        <pc:sldMkLst>
          <pc:docMk/>
          <pc:sldMk cId="2518487084" sldId="1423"/>
        </pc:sldMkLst>
        <pc:spChg chg="add del mod">
          <ac:chgData name="Lewis, Bryan Leroy (bl4zc)" userId="6d0742a9-6990-4e2d-a5e5-0ed7d8f91412" providerId="ADAL" clId="{4820B79C-8757-FB4E-A4E3-3F9F0ECF701C}" dt="2023-03-02T17:55:16.137" v="47"/>
          <ac:spMkLst>
            <pc:docMk/>
            <pc:sldMk cId="2518487084" sldId="1423"/>
            <ac:spMk id="6" creationId="{80D83050-ABD4-C39E-598E-A341C45CDFDB}"/>
          </ac:spMkLst>
        </pc:spChg>
        <pc:spChg chg="mod">
          <ac:chgData name="Lewis, Bryan Leroy (bl4zc)" userId="6d0742a9-6990-4e2d-a5e5-0ed7d8f91412" providerId="ADAL" clId="{4820B79C-8757-FB4E-A4E3-3F9F0ECF701C}" dt="2023-03-06T14:34:51.064" v="296" actId="20577"/>
          <ac:spMkLst>
            <pc:docMk/>
            <pc:sldMk cId="2518487084" sldId="1423"/>
            <ac:spMk id="9" creationId="{848F9A83-7DEE-CD46-B701-E160E8F7FFBD}"/>
          </ac:spMkLst>
        </pc:spChg>
        <pc:spChg chg="mod">
          <ac:chgData name="Lewis, Bryan Leroy (bl4zc)" userId="6d0742a9-6990-4e2d-a5e5-0ed7d8f91412" providerId="ADAL" clId="{4820B79C-8757-FB4E-A4E3-3F9F0ECF701C}" dt="2023-03-02T15:38:39.596" v="24" actId="20577"/>
          <ac:spMkLst>
            <pc:docMk/>
            <pc:sldMk cId="2518487084" sldId="1423"/>
            <ac:spMk id="11" creationId="{82CB1E06-38AE-7241-A599-1B0421EAD4F7}"/>
          </ac:spMkLst>
        </pc:spChg>
        <pc:graphicFrameChg chg="add mod">
          <ac:chgData name="Lewis, Bryan Leroy (bl4zc)" userId="6d0742a9-6990-4e2d-a5e5-0ed7d8f91412" providerId="ADAL" clId="{4820B79C-8757-FB4E-A4E3-3F9F0ECF701C}" dt="2023-03-02T17:40:07.361" v="35" actId="1076"/>
          <ac:graphicFrameMkLst>
            <pc:docMk/>
            <pc:sldMk cId="2518487084" sldId="1423"/>
            <ac:graphicFrameMk id="2" creationId="{4FD5121B-88F2-5506-C905-5E997E53EA8A}"/>
          </ac:graphicFrameMkLst>
        </pc:graphicFrameChg>
        <pc:graphicFrameChg chg="del">
          <ac:chgData name="Lewis, Bryan Leroy (bl4zc)" userId="6d0742a9-6990-4e2d-a5e5-0ed7d8f91412" providerId="ADAL" clId="{4820B79C-8757-FB4E-A4E3-3F9F0ECF701C}" dt="2023-03-02T17:39:49.314" v="32" actId="478"/>
          <ac:graphicFrameMkLst>
            <pc:docMk/>
            <pc:sldMk cId="2518487084" sldId="1423"/>
            <ac:graphicFrameMk id="7" creationId="{C9E1D84B-B614-CB7E-9214-9FFAB121EE10}"/>
          </ac:graphicFrameMkLst>
        </pc:graphicFrameChg>
        <pc:picChg chg="mod modCrop">
          <ac:chgData name="Lewis, Bryan Leroy (bl4zc)" userId="6d0742a9-6990-4e2d-a5e5-0ed7d8f91412" providerId="ADAL" clId="{4820B79C-8757-FB4E-A4E3-3F9F0ECF701C}" dt="2023-03-02T17:55:08.101" v="44" actId="1076"/>
          <ac:picMkLst>
            <pc:docMk/>
            <pc:sldMk cId="2518487084" sldId="1423"/>
            <ac:picMk id="3" creationId="{C25D899E-37B7-2133-9E7A-CA9898DB5FD3}"/>
          </ac:picMkLst>
        </pc:picChg>
      </pc:sldChg>
    </pc:docChg>
  </pc:docChgLst>
  <pc:docChgLst>
    <pc:chgData name="Raymond, Erin (er9ff)" userId="S::er9ff@virginia.edu::f4d81a98-daf4-48e0-9fcb-7ebc0d39982d" providerId="AD" clId="Web-{B929023A-C470-4681-A508-05C1D96E7B72}"/>
    <pc:docChg chg="modSld">
      <pc:chgData name="Raymond, Erin (er9ff)" userId="S::er9ff@virginia.edu::f4d81a98-daf4-48e0-9fcb-7ebc0d39982d" providerId="AD" clId="Web-{B929023A-C470-4681-A508-05C1D96E7B72}" dt="2023-03-02T15:02:03.070" v="1" actId="20577"/>
      <pc:docMkLst>
        <pc:docMk/>
      </pc:docMkLst>
      <pc:sldChg chg="modSp">
        <pc:chgData name="Raymond, Erin (er9ff)" userId="S::er9ff@virginia.edu::f4d81a98-daf4-48e0-9fcb-7ebc0d39982d" providerId="AD" clId="Web-{B929023A-C470-4681-A508-05C1D96E7B72}" dt="2023-03-02T15:02:03.070" v="1" actId="20577"/>
        <pc:sldMkLst>
          <pc:docMk/>
          <pc:sldMk cId="109857222" sldId="256"/>
        </pc:sldMkLst>
        <pc:spChg chg="mod">
          <ac:chgData name="Raymond, Erin (er9ff)" userId="S::er9ff@virginia.edu::f4d81a98-daf4-48e0-9fcb-7ebc0d39982d" providerId="AD" clId="Web-{B929023A-C470-4681-A508-05C1D96E7B72}" dt="2023-03-02T15:02:03.070" v="1" actId="20577"/>
          <ac:spMkLst>
            <pc:docMk/>
            <pc:sldMk cId="109857222" sldId="256"/>
            <ac:spMk id="7" creationId="{00860CBD-3128-DF45-82E7-822A9913FD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4E769-158E-8841-A314-F16D0D2CF77A}"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72945-C7B3-A543-88B0-08F1DF53C941}" type="slidenum">
              <a:rPr lang="en-US" smtClean="0"/>
              <a:t>‹#›</a:t>
            </a:fld>
            <a:endParaRPr lang="en-US"/>
          </a:p>
        </p:txBody>
      </p:sp>
    </p:spTree>
    <p:extLst>
      <p:ext uri="{BB962C8B-B14F-4D97-AF65-F5344CB8AC3E}">
        <p14:creationId xmlns:p14="http://schemas.microsoft.com/office/powerpoint/2010/main" val="318712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1</a:t>
            </a:fld>
            <a:endParaRPr lang="en-US"/>
          </a:p>
        </p:txBody>
      </p:sp>
    </p:spTree>
    <p:extLst>
      <p:ext uri="{BB962C8B-B14F-4D97-AF65-F5344CB8AC3E}">
        <p14:creationId xmlns:p14="http://schemas.microsoft.com/office/powerpoint/2010/main" val="294670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10</a:t>
            </a:fld>
            <a:endParaRPr lang="en-US"/>
          </a:p>
        </p:txBody>
      </p:sp>
    </p:spTree>
    <p:extLst>
      <p:ext uri="{BB962C8B-B14F-4D97-AF65-F5344CB8AC3E}">
        <p14:creationId xmlns:p14="http://schemas.microsoft.com/office/powerpoint/2010/main" val="119745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11</a:t>
            </a:fld>
            <a:endParaRPr lang="en-US"/>
          </a:p>
        </p:txBody>
      </p:sp>
    </p:spTree>
    <p:extLst>
      <p:ext uri="{BB962C8B-B14F-4D97-AF65-F5344CB8AC3E}">
        <p14:creationId xmlns:p14="http://schemas.microsoft.com/office/powerpoint/2010/main" val="9990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12</a:t>
            </a:fld>
            <a:endParaRPr lang="en-US"/>
          </a:p>
        </p:txBody>
      </p:sp>
    </p:spTree>
    <p:extLst>
      <p:ext uri="{BB962C8B-B14F-4D97-AF65-F5344CB8AC3E}">
        <p14:creationId xmlns:p14="http://schemas.microsoft.com/office/powerpoint/2010/main" val="181041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13</a:t>
            </a:fld>
            <a:endParaRPr lang="en-US"/>
          </a:p>
        </p:txBody>
      </p:sp>
    </p:spTree>
    <p:extLst>
      <p:ext uri="{BB962C8B-B14F-4D97-AF65-F5344CB8AC3E}">
        <p14:creationId xmlns:p14="http://schemas.microsoft.com/office/powerpoint/2010/main" val="262506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2CCFF0C-A1E2-1144-B996-488F651DF1AD}" type="slidenum">
              <a:rPr lang="en-US" smtClean="0"/>
              <a:t>14</a:t>
            </a:fld>
            <a:endParaRPr lang="en-US"/>
          </a:p>
        </p:txBody>
      </p:sp>
    </p:spTree>
    <p:extLst>
      <p:ext uri="{BB962C8B-B14F-4D97-AF65-F5344CB8AC3E}">
        <p14:creationId xmlns:p14="http://schemas.microsoft.com/office/powerpoint/2010/main" val="15276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0f75084f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0f75084f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1323d97bb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1323d97bb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1323d97bb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1323d97bb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1323d97bbe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1323d97b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2</a:t>
            </a:fld>
            <a:endParaRPr lang="en-US"/>
          </a:p>
        </p:txBody>
      </p:sp>
    </p:spTree>
    <p:extLst>
      <p:ext uri="{BB962C8B-B14F-4D97-AF65-F5344CB8AC3E}">
        <p14:creationId xmlns:p14="http://schemas.microsoft.com/office/powerpoint/2010/main" val="64614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3</a:t>
            </a:fld>
            <a:endParaRPr lang="en-US"/>
          </a:p>
        </p:txBody>
      </p:sp>
    </p:spTree>
    <p:extLst>
      <p:ext uri="{BB962C8B-B14F-4D97-AF65-F5344CB8AC3E}">
        <p14:creationId xmlns:p14="http://schemas.microsoft.com/office/powerpoint/2010/main" val="206388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4</a:t>
            </a:fld>
            <a:endParaRPr lang="en-US"/>
          </a:p>
        </p:txBody>
      </p:sp>
    </p:spTree>
    <p:extLst>
      <p:ext uri="{BB962C8B-B14F-4D97-AF65-F5344CB8AC3E}">
        <p14:creationId xmlns:p14="http://schemas.microsoft.com/office/powerpoint/2010/main" val="173361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f8b7b9951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f8b7b9951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d845017c0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d845017c0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43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CFF0C-A1E2-1144-B996-488F651DF1AD}" type="slidenum">
              <a:rPr lang="en-US" smtClean="0"/>
              <a:t>7</a:t>
            </a:fld>
            <a:endParaRPr lang="en-US"/>
          </a:p>
        </p:txBody>
      </p:sp>
    </p:spTree>
    <p:extLst>
      <p:ext uri="{BB962C8B-B14F-4D97-AF65-F5344CB8AC3E}">
        <p14:creationId xmlns:p14="http://schemas.microsoft.com/office/powerpoint/2010/main" val="85544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8</a:t>
            </a:fld>
            <a:endParaRPr lang="en-US"/>
          </a:p>
        </p:txBody>
      </p:sp>
    </p:spTree>
    <p:extLst>
      <p:ext uri="{BB962C8B-B14F-4D97-AF65-F5344CB8AC3E}">
        <p14:creationId xmlns:p14="http://schemas.microsoft.com/office/powerpoint/2010/main" val="174091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CFF0C-A1E2-1144-B996-488F651DF1AD}" type="slidenum">
              <a:rPr lang="en-US" smtClean="0"/>
              <a:t>9</a:t>
            </a:fld>
            <a:endParaRPr lang="en-US"/>
          </a:p>
        </p:txBody>
      </p:sp>
    </p:spTree>
    <p:extLst>
      <p:ext uri="{BB962C8B-B14F-4D97-AF65-F5344CB8AC3E}">
        <p14:creationId xmlns:p14="http://schemas.microsoft.com/office/powerpoint/2010/main" val="88320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3EF4-E4B0-7514-D4D9-C71CAF656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2CD3C-4E9E-E913-CDCF-9260F4557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B66D2-4A5F-A854-EBA1-D72FDBDBB7B9}"/>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5FB4D3C1-3CA9-195D-F105-99713372D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9A2FC-DAA8-5D23-A54C-2885BDDDD4FA}"/>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237635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2B89-7C38-6443-07EC-FFFBDB053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5C84E-ADF9-902E-C03F-DCE4F12F6E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EF97-5BF6-367B-2740-7B1F0361084D}"/>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5E4907F2-3EEF-A89F-37C9-C8D5A0BDA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063A6-3EA8-A17D-4688-1214F0FAD01E}"/>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138931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D8B61-BE44-8431-B91A-9C939C2077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41F201-0376-C25C-4000-6740E8E79A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43BA8-898A-9DEB-A73D-2C27C98383C0}"/>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DA80DFE7-A4FC-8A22-543A-3A589E099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6ED77-0007-B028-DFC4-EB7FC81D7CC3}"/>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304946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096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92B4-F511-FCC6-C260-9F8B48363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54842-ADE3-8D77-688E-443FB8D86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BE4FF-1E74-F150-F8CD-4EBB000AB68C}"/>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310676E7-D010-C837-A8A1-FD6DEB904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EDEF1-8301-CA10-F1E9-0D84C79C86C1}"/>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417027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FFEE-846A-227F-F9C4-08CD5B4F7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478189-3FAA-99F2-9A37-D32C02E45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0782EE-6B61-06A9-7ACE-BD50204060CD}"/>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3E2E0CFA-789B-6F3F-AE40-5FAA955A2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8AA6D-75BD-512A-449A-8096CD339ABD}"/>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390288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AA62-784E-3DFC-A113-54155724A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4F2A8-06AB-5278-86FA-CC6EF931AA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C17AC2-21B3-F2F6-9CA8-476D809E1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84B577-37B0-00B1-B782-20C86AA75C80}"/>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6" name="Footer Placeholder 5">
            <a:extLst>
              <a:ext uri="{FF2B5EF4-FFF2-40B4-BE49-F238E27FC236}">
                <a16:creationId xmlns:a16="http://schemas.microsoft.com/office/drawing/2014/main" id="{30ED070E-EEE2-E632-5DB6-001E05CCAD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9416D-C772-B9EA-3F39-7B13D0FE8FF9}"/>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383310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42B0-3C9A-306D-E16B-93B114EDA9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6D575-C941-769E-819A-E05B58B2B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615B5-E0AD-5FFE-DA8C-EE2646A1E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6A4D1-DC59-3479-66BC-41E9BCD03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C6768C-59F6-7BD6-78AD-E0B729E01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D3901-40BA-E2FA-41B4-79D69D285B6C}"/>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8" name="Footer Placeholder 7">
            <a:extLst>
              <a:ext uri="{FF2B5EF4-FFF2-40B4-BE49-F238E27FC236}">
                <a16:creationId xmlns:a16="http://schemas.microsoft.com/office/drawing/2014/main" id="{B786D034-3509-3BE1-E8B1-974015F023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C480CD-AB47-7749-5F5E-45B37A5FF22F}"/>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23919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F06D-0CBB-7937-1704-16CE9B538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689BC-2164-EE42-EEFF-FF64CEE5F30C}"/>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4" name="Footer Placeholder 3">
            <a:extLst>
              <a:ext uri="{FF2B5EF4-FFF2-40B4-BE49-F238E27FC236}">
                <a16:creationId xmlns:a16="http://schemas.microsoft.com/office/drawing/2014/main" id="{B6761614-FBDE-821A-EB5E-2CB150C934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E6782-9A7E-4C06-D7C3-9948CBE60681}"/>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250283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832D5-88AB-8260-BBF3-D8D1DC8F968C}"/>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3" name="Footer Placeholder 2">
            <a:extLst>
              <a:ext uri="{FF2B5EF4-FFF2-40B4-BE49-F238E27FC236}">
                <a16:creationId xmlns:a16="http://schemas.microsoft.com/office/drawing/2014/main" id="{545FB0D9-EC85-8D2D-8DF6-043AAE19BD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6A05BF-2BA5-CD32-F59D-D62E8899E1F4}"/>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311961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6C28-25E2-ED59-95E0-6001A9F80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A2B77-8C94-08E9-EDD1-6C6B8F6E3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B10B2-5BA6-BD42-C086-45C6EB155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FA3C9-7753-D82C-DA90-C58FA818004E}"/>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6" name="Footer Placeholder 5">
            <a:extLst>
              <a:ext uri="{FF2B5EF4-FFF2-40B4-BE49-F238E27FC236}">
                <a16:creationId xmlns:a16="http://schemas.microsoft.com/office/drawing/2014/main" id="{093EC7C9-0255-15F4-74B3-2B09E8D8E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CA5CE-BC0E-0CBC-F8C6-73AE88EBD78E}"/>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115792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140A-8A41-A1A3-EBF8-3ECABDD5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1C13A-FCAD-AB27-C052-690BB31B2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F201B5-A4F5-3E8C-C6AE-886656B29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3BAC8-FAC1-9A62-7436-B362922D458B}"/>
              </a:ext>
            </a:extLst>
          </p:cNvPr>
          <p:cNvSpPr>
            <a:spLocks noGrp="1"/>
          </p:cNvSpPr>
          <p:nvPr>
            <p:ph type="dt" sz="half" idx="10"/>
          </p:nvPr>
        </p:nvSpPr>
        <p:spPr/>
        <p:txBody>
          <a:bodyPr/>
          <a:lstStyle/>
          <a:p>
            <a:fld id="{F7FD03EC-B367-444E-BCE9-19976C922BBA}" type="datetimeFigureOut">
              <a:rPr lang="en-US" smtClean="0"/>
              <a:t>3/1/23</a:t>
            </a:fld>
            <a:endParaRPr lang="en-US"/>
          </a:p>
        </p:txBody>
      </p:sp>
      <p:sp>
        <p:nvSpPr>
          <p:cNvPr id="6" name="Footer Placeholder 5">
            <a:extLst>
              <a:ext uri="{FF2B5EF4-FFF2-40B4-BE49-F238E27FC236}">
                <a16:creationId xmlns:a16="http://schemas.microsoft.com/office/drawing/2014/main" id="{409D2E00-15E9-43F8-A1CC-AF8F4B965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1AD5A-B53A-86A3-AC90-EF419C1A5D6B}"/>
              </a:ext>
            </a:extLst>
          </p:cNvPr>
          <p:cNvSpPr>
            <a:spLocks noGrp="1"/>
          </p:cNvSpPr>
          <p:nvPr>
            <p:ph type="sldNum" sz="quarter" idx="12"/>
          </p:nvPr>
        </p:nvSpPr>
        <p:spPr/>
        <p:txBody>
          <a:bodyPr/>
          <a:lstStyle/>
          <a:p>
            <a:fld id="{C6A2DCC8-8A07-BA4C-8F55-99B101C990EC}" type="slidenum">
              <a:rPr lang="en-US" smtClean="0"/>
              <a:t>‹#›</a:t>
            </a:fld>
            <a:endParaRPr lang="en-US"/>
          </a:p>
        </p:txBody>
      </p:sp>
    </p:spTree>
    <p:extLst>
      <p:ext uri="{BB962C8B-B14F-4D97-AF65-F5344CB8AC3E}">
        <p14:creationId xmlns:p14="http://schemas.microsoft.com/office/powerpoint/2010/main" val="287328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22F49-4F6E-BC72-227C-44D1C8109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28C377-7E26-29C7-B28B-F5AEA1873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952B3-FBAB-D42A-F1ED-7DD80773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D03EC-B367-444E-BCE9-19976C922BBA}" type="datetimeFigureOut">
              <a:rPr lang="en-US" smtClean="0"/>
              <a:t>3/1/23</a:t>
            </a:fld>
            <a:endParaRPr lang="en-US"/>
          </a:p>
        </p:txBody>
      </p:sp>
      <p:sp>
        <p:nvSpPr>
          <p:cNvPr id="5" name="Footer Placeholder 4">
            <a:extLst>
              <a:ext uri="{FF2B5EF4-FFF2-40B4-BE49-F238E27FC236}">
                <a16:creationId xmlns:a16="http://schemas.microsoft.com/office/drawing/2014/main" id="{63C0FCE2-EDA4-EF0B-F42C-EBAB16918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C5907D-DD65-67A5-A355-CF41D37DE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2DCC8-8A07-BA4C-8F55-99B101C990EC}" type="slidenum">
              <a:rPr lang="en-US" smtClean="0"/>
              <a:t>‹#›</a:t>
            </a:fld>
            <a:endParaRPr lang="en-US"/>
          </a:p>
        </p:txBody>
      </p:sp>
    </p:spTree>
    <p:extLst>
      <p:ext uri="{BB962C8B-B14F-4D97-AF65-F5344CB8AC3E}">
        <p14:creationId xmlns:p14="http://schemas.microsoft.com/office/powerpoint/2010/main" val="185551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ocomplexity.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1312" y="1187743"/>
            <a:ext cx="6766078" cy="2785534"/>
          </a:xfrm>
        </p:spPr>
        <p:txBody>
          <a:bodyPr anchor="ctr">
            <a:normAutofit fontScale="90000"/>
          </a:bodyPr>
          <a:lstStyle/>
          <a:p>
            <a:pPr algn="l"/>
            <a:r>
              <a:rPr lang="en-US" sz="5400" b="1" dirty="0">
                <a:solidFill>
                  <a:schemeClr val="tx1">
                    <a:lumMod val="85000"/>
                    <a:lumOff val="15000"/>
                  </a:schemeClr>
                </a:solidFill>
                <a:latin typeface="Avenir Black"/>
                <a:cs typeface="Calibri Light"/>
              </a:rPr>
              <a:t>Adding Interpretation to Wastewater Viral Load Monitoring</a:t>
            </a:r>
            <a:endParaRPr lang="en-US" sz="5400" dirty="0">
              <a:solidFill>
                <a:schemeClr val="tx1">
                  <a:lumMod val="85000"/>
                  <a:lumOff val="15000"/>
                </a:schemeClr>
              </a:solidFill>
            </a:endParaRPr>
          </a:p>
        </p:txBody>
      </p:sp>
      <p:sp>
        <p:nvSpPr>
          <p:cNvPr id="3" name="Subtitle 2"/>
          <p:cNvSpPr>
            <a:spLocks noGrp="1"/>
          </p:cNvSpPr>
          <p:nvPr>
            <p:ph type="subTitle" idx="1"/>
          </p:nvPr>
        </p:nvSpPr>
        <p:spPr>
          <a:xfrm>
            <a:off x="1389178" y="125128"/>
            <a:ext cx="2707937" cy="4927602"/>
          </a:xfrm>
        </p:spPr>
        <p:txBody>
          <a:bodyPr vert="horz" lIns="91440" tIns="45720" rIns="91440" bIns="45720" rtlCol="0" anchor="ctr">
            <a:normAutofit/>
          </a:bodyPr>
          <a:lstStyle/>
          <a:p>
            <a:pPr algn="r"/>
            <a:r>
              <a:rPr lang="en-US" sz="2000" dirty="0">
                <a:solidFill>
                  <a:srgbClr val="002060"/>
                </a:solidFill>
                <a:cs typeface="Calibri"/>
              </a:rPr>
              <a:t>Network Systems Science &amp; Advanced Computing</a:t>
            </a:r>
          </a:p>
          <a:p>
            <a:pPr algn="r"/>
            <a:r>
              <a:rPr lang="en-US" sz="2000" dirty="0">
                <a:solidFill>
                  <a:srgbClr val="002060"/>
                </a:solidFill>
                <a:cs typeface="Calibri"/>
              </a:rPr>
              <a:t>Biocomplexity Institute &amp; Initiative</a:t>
            </a:r>
          </a:p>
          <a:p>
            <a:pPr algn="r"/>
            <a:r>
              <a:rPr lang="en-US" sz="2000" dirty="0">
                <a:solidFill>
                  <a:srgbClr val="002060"/>
                </a:solidFill>
                <a:cs typeface="Calibri"/>
              </a:rPr>
              <a:t>University of Virginia</a:t>
            </a:r>
            <a:endParaRPr lang="en-US" sz="2000" dirty="0">
              <a:solidFill>
                <a:srgbClr val="002060"/>
              </a:solidFill>
            </a:endParaRPr>
          </a:p>
        </p:txBody>
      </p:sp>
      <p:sp>
        <p:nvSpPr>
          <p:cNvPr id="4" name="TextBox 3">
            <a:extLst>
              <a:ext uri="{FF2B5EF4-FFF2-40B4-BE49-F238E27FC236}">
                <a16:creationId xmlns:a16="http://schemas.microsoft.com/office/drawing/2014/main" id="{F72CC09D-4020-F342-97ED-E4CB1113169F}"/>
              </a:ext>
            </a:extLst>
          </p:cNvPr>
          <p:cNvSpPr txBox="1"/>
          <p:nvPr/>
        </p:nvSpPr>
        <p:spPr>
          <a:xfrm>
            <a:off x="4783681" y="6372422"/>
            <a:ext cx="2635337" cy="369332"/>
          </a:xfrm>
          <a:prstGeom prst="rect">
            <a:avLst/>
          </a:prstGeom>
          <a:noFill/>
        </p:spPr>
        <p:txBody>
          <a:bodyPr wrap="none" rtlCol="0" anchor="t">
            <a:spAutoFit/>
          </a:bodyPr>
          <a:lstStyle/>
          <a:p>
            <a:r>
              <a:rPr lang="en-US">
                <a:solidFill>
                  <a:srgbClr val="002060"/>
                </a:solidFill>
                <a:hlinkClick r:id="rId3"/>
              </a:rPr>
              <a:t>biocomplexity.virginia.edu</a:t>
            </a:r>
            <a:endParaRPr lang="en-US">
              <a:solidFill>
                <a:srgbClr val="002060"/>
              </a:solidFill>
            </a:endParaRPr>
          </a:p>
        </p:txBody>
      </p:sp>
      <p:pic>
        <p:nvPicPr>
          <p:cNvPr id="8" name="Picture 7" descr="A close up of a logo&#10;&#10;Description automatically generated">
            <a:extLst>
              <a:ext uri="{FF2B5EF4-FFF2-40B4-BE49-F238E27FC236}">
                <a16:creationId xmlns:a16="http://schemas.microsoft.com/office/drawing/2014/main" id="{6F4F455F-5C3C-B546-8870-E4DEBF63D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191" y="5089552"/>
            <a:ext cx="4343733" cy="910542"/>
          </a:xfrm>
          <a:prstGeom prst="rect">
            <a:avLst/>
          </a:prstGeom>
        </p:spPr>
      </p:pic>
      <p:sp>
        <p:nvSpPr>
          <p:cNvPr id="5" name="TextBox 4">
            <a:extLst>
              <a:ext uri="{FF2B5EF4-FFF2-40B4-BE49-F238E27FC236}">
                <a16:creationId xmlns:a16="http://schemas.microsoft.com/office/drawing/2014/main" id="{B1792B3F-813D-7E4F-A305-C44B93D62647}"/>
              </a:ext>
            </a:extLst>
          </p:cNvPr>
          <p:cNvSpPr txBox="1"/>
          <p:nvPr/>
        </p:nvSpPr>
        <p:spPr>
          <a:xfrm>
            <a:off x="7781365" y="493059"/>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0860CBD-3128-DF45-82E7-822A9913FD54}"/>
              </a:ext>
            </a:extLst>
          </p:cNvPr>
          <p:cNvSpPr txBox="1"/>
          <p:nvPr/>
        </p:nvSpPr>
        <p:spPr>
          <a:xfrm>
            <a:off x="4437176" y="3658011"/>
            <a:ext cx="5964500" cy="800219"/>
          </a:xfrm>
          <a:prstGeom prst="rect">
            <a:avLst/>
          </a:prstGeom>
          <a:noFill/>
        </p:spPr>
        <p:txBody>
          <a:bodyPr wrap="square" lIns="91440" tIns="45720" rIns="91440" bIns="45720" rtlCol="0" anchor="t">
            <a:spAutoFit/>
          </a:bodyPr>
          <a:lstStyle/>
          <a:p>
            <a:r>
              <a:rPr lang="en-US" sz="2800" dirty="0"/>
              <a:t>March </a:t>
            </a:r>
            <a:r>
              <a:rPr lang="en-US" sz="2800" strike="sngStrike" dirty="0"/>
              <a:t>1</a:t>
            </a:r>
            <a:r>
              <a:rPr lang="en-US" sz="2800" strike="sngStrike" baseline="30000" dirty="0"/>
              <a:t>st</a:t>
            </a:r>
            <a:r>
              <a:rPr lang="en-US" sz="2800" baseline="30000" dirty="0"/>
              <a:t> </a:t>
            </a:r>
            <a:r>
              <a:rPr lang="en-US" sz="2800" dirty="0"/>
              <a:t>6</a:t>
            </a:r>
            <a:r>
              <a:rPr lang="en-US" sz="2800" baseline="30000" dirty="0"/>
              <a:t>th</a:t>
            </a:r>
            <a:r>
              <a:rPr lang="en-US" sz="2800" dirty="0"/>
              <a:t>, 2023</a:t>
            </a:r>
            <a:endParaRPr lang="en-US" sz="2400" dirty="0"/>
          </a:p>
          <a:p>
            <a:r>
              <a:rPr lang="en-US" dirty="0">
                <a:cs typeface="Calibri"/>
              </a:rPr>
              <a:t>Biocomplexity Institute Technical report: </a:t>
            </a:r>
            <a:r>
              <a:rPr lang="en-US" dirty="0"/>
              <a:t>TR BI-2023-23</a:t>
            </a:r>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dirty="0">
                <a:solidFill>
                  <a:srgbClr val="002060"/>
                </a:solidFill>
                <a:cs typeface="Calibri Light"/>
              </a:rPr>
              <a:t>Simple Risk Assessment Approach – Odds Ratio</a:t>
            </a: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11" name="TextBox 10">
            <a:extLst>
              <a:ext uri="{FF2B5EF4-FFF2-40B4-BE49-F238E27FC236}">
                <a16:creationId xmlns:a16="http://schemas.microsoft.com/office/drawing/2014/main" id="{734CBEB2-B305-754F-C804-B2C0B5382E3D}"/>
              </a:ext>
            </a:extLst>
          </p:cNvPr>
          <p:cNvSpPr txBox="1"/>
          <p:nvPr/>
        </p:nvSpPr>
        <p:spPr>
          <a:xfrm>
            <a:off x="640080" y="1066773"/>
            <a:ext cx="5672585" cy="3139321"/>
          </a:xfrm>
          <a:prstGeom prst="rect">
            <a:avLst/>
          </a:prstGeom>
          <a:noFill/>
        </p:spPr>
        <p:txBody>
          <a:bodyPr wrap="square" rtlCol="0">
            <a:spAutoFit/>
          </a:bodyPr>
          <a:lstStyle/>
          <a:p>
            <a:r>
              <a:rPr lang="en-US" dirty="0"/>
              <a:t>Generate an Odds Ratio to assess impacts on Case Rate</a:t>
            </a:r>
          </a:p>
          <a:p>
            <a:endParaRPr lang="en-US" dirty="0"/>
          </a:p>
          <a:p>
            <a:r>
              <a:rPr lang="en-US" dirty="0"/>
              <a:t>Use the Viral load categories as a categorical measure of exposure</a:t>
            </a:r>
          </a:p>
          <a:p>
            <a:endParaRPr lang="en-US" dirty="0"/>
          </a:p>
          <a:p>
            <a:r>
              <a:rPr lang="en-US" dirty="0"/>
              <a:t>Use Case Rate or Case Rate Change categories as a measure of Impact (affected or not affected)</a:t>
            </a:r>
          </a:p>
          <a:p>
            <a:endParaRPr lang="en-US" dirty="0"/>
          </a:p>
          <a:p>
            <a:endParaRPr lang="en-US" dirty="0"/>
          </a:p>
          <a:p>
            <a:endParaRPr lang="en-US" dirty="0"/>
          </a:p>
          <a:p>
            <a:endParaRPr lang="en-US" dirty="0"/>
          </a:p>
        </p:txBody>
      </p:sp>
      <p:pic>
        <p:nvPicPr>
          <p:cNvPr id="10" name="Picture 10" descr="Chart&#10;&#10;Description automatically generated">
            <a:extLst>
              <a:ext uri="{FF2B5EF4-FFF2-40B4-BE49-F238E27FC236}">
                <a16:creationId xmlns:a16="http://schemas.microsoft.com/office/drawing/2014/main" id="{F22A61B1-BE4C-5290-9384-F36A95C5552A}"/>
              </a:ext>
            </a:extLst>
          </p:cNvPr>
          <p:cNvPicPr>
            <a:picLocks noChangeAspect="1"/>
          </p:cNvPicPr>
          <p:nvPr/>
        </p:nvPicPr>
        <p:blipFill>
          <a:blip r:embed="rId3"/>
          <a:stretch>
            <a:fillRect/>
          </a:stretch>
        </p:blipFill>
        <p:spPr>
          <a:xfrm>
            <a:off x="6683475" y="1268662"/>
            <a:ext cx="5009883" cy="3742461"/>
          </a:xfrm>
          <a:prstGeom prst="rect">
            <a:avLst/>
          </a:prstGeom>
        </p:spPr>
      </p:pic>
      <p:sp>
        <p:nvSpPr>
          <p:cNvPr id="12" name="Rectangle 11">
            <a:extLst>
              <a:ext uri="{FF2B5EF4-FFF2-40B4-BE49-F238E27FC236}">
                <a16:creationId xmlns:a16="http://schemas.microsoft.com/office/drawing/2014/main" id="{7FBCE44E-C563-C887-4D81-C82BCDFCB1A8}"/>
              </a:ext>
            </a:extLst>
          </p:cNvPr>
          <p:cNvSpPr/>
          <p:nvPr/>
        </p:nvSpPr>
        <p:spPr>
          <a:xfrm>
            <a:off x="7190568" y="1356101"/>
            <a:ext cx="2247253" cy="1833966"/>
          </a:xfrm>
          <a:prstGeom prst="rect">
            <a:avLst/>
          </a:prstGeom>
          <a:noFill/>
          <a:ln w="57150">
            <a:solidFill>
              <a:schemeClr val="accent4">
                <a:lumMod val="60000"/>
                <a:lumOff val="40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E2E0D32-4B3F-93AF-8C34-EA67153824BE}"/>
              </a:ext>
            </a:extLst>
          </p:cNvPr>
          <p:cNvSpPr/>
          <p:nvPr/>
        </p:nvSpPr>
        <p:spPr>
          <a:xfrm>
            <a:off x="9463652" y="3222354"/>
            <a:ext cx="1517540" cy="1214035"/>
          </a:xfrm>
          <a:prstGeom prst="rect">
            <a:avLst/>
          </a:prstGeom>
          <a:noFill/>
          <a:ln w="57150">
            <a:solidFill>
              <a:schemeClr val="accent4">
                <a:lumMod val="60000"/>
                <a:lumOff val="40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34A3CD3C-8A99-5115-AAA9-79C2CE884D1D}"/>
              </a:ext>
            </a:extLst>
          </p:cNvPr>
          <p:cNvSpPr txBox="1"/>
          <p:nvPr/>
        </p:nvSpPr>
        <p:spPr>
          <a:xfrm>
            <a:off x="9925372" y="3500034"/>
            <a:ext cx="5928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94C8EC"/>
                </a:solidFill>
                <a:cs typeface="Calibri"/>
              </a:rPr>
              <a:t>A</a:t>
            </a:r>
            <a:endParaRPr lang="en-US" sz="3200">
              <a:solidFill>
                <a:srgbClr val="94C8EC"/>
              </a:solidFill>
            </a:endParaRPr>
          </a:p>
        </p:txBody>
      </p:sp>
      <p:sp>
        <p:nvSpPr>
          <p:cNvPr id="15" name="TextBox 14">
            <a:extLst>
              <a:ext uri="{FF2B5EF4-FFF2-40B4-BE49-F238E27FC236}">
                <a16:creationId xmlns:a16="http://schemas.microsoft.com/office/drawing/2014/main" id="{43B6C60F-C14A-944B-758C-44340440B9DF}"/>
              </a:ext>
            </a:extLst>
          </p:cNvPr>
          <p:cNvSpPr txBox="1"/>
          <p:nvPr/>
        </p:nvSpPr>
        <p:spPr>
          <a:xfrm>
            <a:off x="9925371" y="1678983"/>
            <a:ext cx="5928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94C8EC"/>
                </a:solidFill>
                <a:cs typeface="Calibri"/>
              </a:rPr>
              <a:t>B</a:t>
            </a:r>
            <a:endParaRPr lang="en-US" sz="3200">
              <a:solidFill>
                <a:srgbClr val="94C8EC"/>
              </a:solidFill>
            </a:endParaRPr>
          </a:p>
        </p:txBody>
      </p:sp>
      <p:sp>
        <p:nvSpPr>
          <p:cNvPr id="16" name="TextBox 15">
            <a:extLst>
              <a:ext uri="{FF2B5EF4-FFF2-40B4-BE49-F238E27FC236}">
                <a16:creationId xmlns:a16="http://schemas.microsoft.com/office/drawing/2014/main" id="{030FB2C1-B8AF-53F0-ED2C-F59F58FEFA6D}"/>
              </a:ext>
            </a:extLst>
          </p:cNvPr>
          <p:cNvSpPr txBox="1"/>
          <p:nvPr/>
        </p:nvSpPr>
        <p:spPr>
          <a:xfrm>
            <a:off x="8013914" y="1678983"/>
            <a:ext cx="5928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94C8EC"/>
                </a:solidFill>
                <a:cs typeface="Calibri"/>
              </a:rPr>
              <a:t>D</a:t>
            </a:r>
          </a:p>
        </p:txBody>
      </p:sp>
      <p:sp>
        <p:nvSpPr>
          <p:cNvPr id="17" name="TextBox 16">
            <a:extLst>
              <a:ext uri="{FF2B5EF4-FFF2-40B4-BE49-F238E27FC236}">
                <a16:creationId xmlns:a16="http://schemas.microsoft.com/office/drawing/2014/main" id="{1337CD98-F8AF-AF53-8992-8ECA062ED68D}"/>
              </a:ext>
            </a:extLst>
          </p:cNvPr>
          <p:cNvSpPr txBox="1"/>
          <p:nvPr/>
        </p:nvSpPr>
        <p:spPr>
          <a:xfrm>
            <a:off x="8013914" y="3500034"/>
            <a:ext cx="5928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94C8EC"/>
                </a:solidFill>
                <a:cs typeface="Calibri"/>
              </a:rPr>
              <a:t>C</a:t>
            </a:r>
            <a:endParaRPr lang="en-US" sz="3200">
              <a:solidFill>
                <a:srgbClr val="94C8EC"/>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2E74EE1-E982-708E-7736-C44F3A125493}"/>
                  </a:ext>
                </a:extLst>
              </p:cNvPr>
              <p:cNvSpPr txBox="1"/>
              <p:nvPr/>
            </p:nvSpPr>
            <p:spPr>
              <a:xfrm>
                <a:off x="1862615" y="3433484"/>
                <a:ext cx="3060000" cy="5262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𝑂𝑑𝑑𝑠</m:t>
                      </m:r>
                      <m:r>
                        <a:rPr lang="en-US" b="0" i="1" smtClean="0">
                          <a:latin typeface="Cambria Math" panose="02040503050406030204" pitchFamily="18" charset="0"/>
                        </a:rPr>
                        <m:t> </m:t>
                      </m:r>
                      <m:r>
                        <a:rPr lang="en-US" b="0" i="1" smtClean="0">
                          <a:latin typeface="Cambria Math" panose="02040503050406030204" pitchFamily="18" charset="0"/>
                        </a:rPr>
                        <m:t>𝑅𝑎𝑡𝑖𝑜</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𝐴</m:t>
                                  </m:r>
                                </m:num>
                                <m:den>
                                  <m:r>
                                    <a:rPr lang="en-US" i="1">
                                      <a:latin typeface="Cambria Math" panose="02040503050406030204" pitchFamily="18" charset="0"/>
                                    </a:rPr>
                                    <m:t>𝐶</m:t>
                                  </m:r>
                                </m:den>
                              </m:f>
                            </m:e>
                          </m:d>
                        </m:num>
                        <m:den>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𝐵</m:t>
                                  </m:r>
                                </m:num>
                                <m:den>
                                  <m:r>
                                    <a:rPr lang="en-US" i="1">
                                      <a:latin typeface="Cambria Math" panose="02040503050406030204" pitchFamily="18" charset="0"/>
                                    </a:rPr>
                                    <m:t>𝐷</m:t>
                                  </m:r>
                                </m:den>
                              </m:f>
                            </m:e>
                          </m:d>
                        </m:den>
                      </m:f>
                    </m:oMath>
                  </m:oMathPara>
                </a14:m>
                <a:endParaRPr lang="en-US" dirty="0"/>
              </a:p>
            </p:txBody>
          </p:sp>
        </mc:Choice>
        <mc:Fallback xmlns="">
          <p:sp>
            <p:nvSpPr>
              <p:cNvPr id="3" name="TextBox 2">
                <a:extLst>
                  <a:ext uri="{FF2B5EF4-FFF2-40B4-BE49-F238E27FC236}">
                    <a16:creationId xmlns:a16="http://schemas.microsoft.com/office/drawing/2014/main" id="{22E74EE1-E982-708E-7736-C44F3A125493}"/>
                  </a:ext>
                </a:extLst>
              </p:cNvPr>
              <p:cNvSpPr txBox="1">
                <a:spLocks noRot="1" noChangeAspect="1" noMove="1" noResize="1" noEditPoints="1" noAdjustHandles="1" noChangeArrowheads="1" noChangeShapeType="1" noTextEdit="1"/>
              </p:cNvSpPr>
              <p:nvPr/>
            </p:nvSpPr>
            <p:spPr>
              <a:xfrm>
                <a:off x="1862615" y="3433484"/>
                <a:ext cx="3060000" cy="526298"/>
              </a:xfrm>
              <a:prstGeom prst="rect">
                <a:avLst/>
              </a:prstGeom>
              <a:blipFill>
                <a:blip r:embed="rId4"/>
                <a:stretch>
                  <a:fillRect b="-17241"/>
                </a:stretch>
              </a:blipFill>
            </p:spPr>
            <p:txBody>
              <a:bodyPr/>
              <a:lstStyle/>
              <a:p>
                <a:r>
                  <a:rPr lang="en-US">
                    <a:noFill/>
                  </a:rPr>
                  <a:t> </a:t>
                </a:r>
              </a:p>
            </p:txBody>
          </p:sp>
        </mc:Fallback>
      </mc:AlternateContent>
    </p:spTree>
    <p:extLst>
      <p:ext uri="{BB962C8B-B14F-4D97-AF65-F5344CB8AC3E}">
        <p14:creationId xmlns:p14="http://schemas.microsoft.com/office/powerpoint/2010/main" val="261913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6634567" cy="594360"/>
          </a:xfrm>
        </p:spPr>
        <p:txBody>
          <a:bodyPr>
            <a:noAutofit/>
          </a:bodyPr>
          <a:lstStyle/>
          <a:p>
            <a:r>
              <a:rPr lang="en-US" sz="3200" dirty="0">
                <a:solidFill>
                  <a:srgbClr val="002060"/>
                </a:solidFill>
                <a:cs typeface="Calibri Light"/>
              </a:rPr>
              <a:t>Simple Risk Assessment Interpretation</a:t>
            </a: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11" name="TextBox 10">
            <a:extLst>
              <a:ext uri="{FF2B5EF4-FFF2-40B4-BE49-F238E27FC236}">
                <a16:creationId xmlns:a16="http://schemas.microsoft.com/office/drawing/2014/main" id="{734CBEB2-B305-754F-C804-B2C0B5382E3D}"/>
              </a:ext>
            </a:extLst>
          </p:cNvPr>
          <p:cNvSpPr txBox="1"/>
          <p:nvPr/>
        </p:nvSpPr>
        <p:spPr>
          <a:xfrm>
            <a:off x="485097" y="970006"/>
            <a:ext cx="6634567" cy="4031873"/>
          </a:xfrm>
          <a:prstGeom prst="rect">
            <a:avLst/>
          </a:prstGeom>
          <a:noFill/>
        </p:spPr>
        <p:txBody>
          <a:bodyPr wrap="square" lIns="91440" tIns="45720" rIns="91440" bIns="45720" rtlCol="0" anchor="t">
            <a:spAutoFit/>
          </a:bodyPr>
          <a:lstStyle/>
          <a:p>
            <a:r>
              <a:rPr lang="en-US" sz="2400" dirty="0"/>
              <a:t>Generate an Odds Ratio (overall) to assess impacts on Case Rate</a:t>
            </a:r>
          </a:p>
          <a:p>
            <a:endParaRPr lang="en-US" sz="2400" dirty="0"/>
          </a:p>
          <a:p>
            <a:r>
              <a:rPr lang="en-US" sz="2400" b="1" dirty="0"/>
              <a:t>Odds Ratio = 1.3</a:t>
            </a:r>
            <a:endParaRPr lang="en-US" sz="2400" b="1" dirty="0">
              <a:cs typeface="Calibri"/>
            </a:endParaRPr>
          </a:p>
          <a:p>
            <a:r>
              <a:rPr lang="en-US" sz="1600" i="1" dirty="0">
                <a:cs typeface="Calibri"/>
              </a:rPr>
              <a:t>As of 12-25-2021</a:t>
            </a:r>
          </a:p>
          <a:p>
            <a:endParaRPr lang="en-US" sz="2400" dirty="0"/>
          </a:p>
          <a:p>
            <a:r>
              <a:rPr lang="en-US" sz="2400" dirty="0"/>
              <a:t>Allows an interpretation along the lines:</a:t>
            </a:r>
            <a:endParaRPr lang="en-US" sz="2400" dirty="0">
              <a:cs typeface="Calibri"/>
            </a:endParaRPr>
          </a:p>
          <a:p>
            <a:r>
              <a:rPr lang="en-US" sz="2400" dirty="0"/>
              <a:t>“</a:t>
            </a:r>
            <a:r>
              <a:rPr lang="en-US" sz="2400" i="1" dirty="0"/>
              <a:t>When your viral load is in the upper two quintiles you are </a:t>
            </a:r>
            <a:r>
              <a:rPr lang="en-US" sz="2400" b="1" i="1" dirty="0"/>
              <a:t>1.3 times</a:t>
            </a:r>
            <a:r>
              <a:rPr lang="en-US" sz="2400" i="1" dirty="0"/>
              <a:t> more likely to experience an </a:t>
            </a:r>
            <a:r>
              <a:rPr lang="en-US" sz="2400" b="1" i="1" dirty="0"/>
              <a:t>increase</a:t>
            </a:r>
            <a:r>
              <a:rPr lang="en-US" sz="2400" i="1" dirty="0"/>
              <a:t> </a:t>
            </a:r>
            <a:r>
              <a:rPr lang="en-US" sz="2400" b="1" i="1" dirty="0"/>
              <a:t>in cases</a:t>
            </a:r>
            <a:r>
              <a:rPr lang="en-US" sz="2400" i="1" dirty="0"/>
              <a:t> in the following week</a:t>
            </a:r>
            <a:r>
              <a:rPr lang="en-US" sz="2400" dirty="0"/>
              <a:t>”</a:t>
            </a:r>
            <a:endParaRPr lang="en-US" sz="2400" dirty="0">
              <a:cs typeface="Calibri"/>
            </a:endParaRPr>
          </a:p>
          <a:p>
            <a:endParaRPr lang="en-US" sz="2400" dirty="0"/>
          </a:p>
        </p:txBody>
      </p:sp>
      <p:pic>
        <p:nvPicPr>
          <p:cNvPr id="9" name="Picture 9" descr="Chart, treemap chart&#10;&#10;Description automatically generated">
            <a:extLst>
              <a:ext uri="{FF2B5EF4-FFF2-40B4-BE49-F238E27FC236}">
                <a16:creationId xmlns:a16="http://schemas.microsoft.com/office/drawing/2014/main" id="{0C9B7C5C-5E84-EB18-F641-ECE71D7576B9}"/>
              </a:ext>
            </a:extLst>
          </p:cNvPr>
          <p:cNvPicPr>
            <a:picLocks noChangeAspect="1"/>
          </p:cNvPicPr>
          <p:nvPr/>
        </p:nvPicPr>
        <p:blipFill>
          <a:blip r:embed="rId3"/>
          <a:stretch>
            <a:fillRect/>
          </a:stretch>
        </p:blipFill>
        <p:spPr>
          <a:xfrm>
            <a:off x="7119664" y="1578146"/>
            <a:ext cx="4748592" cy="3500276"/>
          </a:xfrm>
          <a:prstGeom prst="rect">
            <a:avLst/>
          </a:prstGeom>
        </p:spPr>
      </p:pic>
      <p:sp>
        <p:nvSpPr>
          <p:cNvPr id="12" name="TextBox 11">
            <a:extLst>
              <a:ext uri="{FF2B5EF4-FFF2-40B4-BE49-F238E27FC236}">
                <a16:creationId xmlns:a16="http://schemas.microsoft.com/office/drawing/2014/main" id="{9E9C87EA-579E-12B0-7762-63E402F7192A}"/>
              </a:ext>
            </a:extLst>
          </p:cNvPr>
          <p:cNvSpPr txBox="1"/>
          <p:nvPr/>
        </p:nvSpPr>
        <p:spPr>
          <a:xfrm>
            <a:off x="8056903" y="1208814"/>
            <a:ext cx="2874114" cy="369332"/>
          </a:xfrm>
          <a:prstGeom prst="rect">
            <a:avLst/>
          </a:prstGeom>
          <a:noFill/>
        </p:spPr>
        <p:txBody>
          <a:bodyPr wrap="square" lIns="91440" tIns="45720" rIns="91440" bIns="45720" rtlCol="0" anchor="t">
            <a:spAutoFit/>
          </a:bodyPr>
          <a:lstStyle/>
          <a:p>
            <a:pPr algn="ctr"/>
            <a:r>
              <a:rPr lang="en-US" b="1" dirty="0"/>
              <a:t>Whole History Occurrence</a:t>
            </a:r>
            <a:endParaRPr lang="en-US" b="1" dirty="0">
              <a:cs typeface="Calibri"/>
            </a:endParaRPr>
          </a:p>
        </p:txBody>
      </p:sp>
    </p:spTree>
    <p:extLst>
      <p:ext uri="{BB962C8B-B14F-4D97-AF65-F5344CB8AC3E}">
        <p14:creationId xmlns:p14="http://schemas.microsoft.com/office/powerpoint/2010/main" val="409826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6634567" cy="594360"/>
          </a:xfrm>
        </p:spPr>
        <p:txBody>
          <a:bodyPr>
            <a:noAutofit/>
          </a:bodyPr>
          <a:lstStyle/>
          <a:p>
            <a:r>
              <a:rPr lang="en-US" sz="3200" dirty="0">
                <a:solidFill>
                  <a:srgbClr val="002060"/>
                </a:solidFill>
                <a:cs typeface="Calibri Light"/>
              </a:rPr>
              <a:t>Simple Risk Assessment Interpretation</a:t>
            </a: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11" name="TextBox 10">
            <a:extLst>
              <a:ext uri="{FF2B5EF4-FFF2-40B4-BE49-F238E27FC236}">
                <a16:creationId xmlns:a16="http://schemas.microsoft.com/office/drawing/2014/main" id="{734CBEB2-B305-754F-C804-B2C0B5382E3D}"/>
              </a:ext>
            </a:extLst>
          </p:cNvPr>
          <p:cNvSpPr txBox="1"/>
          <p:nvPr/>
        </p:nvSpPr>
        <p:spPr>
          <a:xfrm>
            <a:off x="485097" y="970006"/>
            <a:ext cx="10868703" cy="3046988"/>
          </a:xfrm>
          <a:prstGeom prst="rect">
            <a:avLst/>
          </a:prstGeom>
          <a:noFill/>
        </p:spPr>
        <p:txBody>
          <a:bodyPr wrap="square" lIns="91440" tIns="45720" rIns="91440" bIns="45720" rtlCol="0" anchor="t">
            <a:spAutoFit/>
          </a:bodyPr>
          <a:lstStyle/>
          <a:p>
            <a:r>
              <a:rPr lang="en-US" sz="2400" dirty="0"/>
              <a:t>This Odds Ratio is stable regardless of where the level of exposure threshold is chosen, meaning more Viral Load compared to less Viral Load is more likely to have an increase in cases in the following week</a:t>
            </a:r>
          </a:p>
          <a:p>
            <a:endParaRPr lang="en-US" sz="2400" dirty="0"/>
          </a:p>
          <a:p>
            <a:r>
              <a:rPr lang="en-US" sz="2400" dirty="0"/>
              <a:t>Odds ratio is relatively stable over time (post-Omicron), showing stability as a metric</a:t>
            </a:r>
          </a:p>
          <a:p>
            <a:endParaRPr lang="en-US" sz="2400" dirty="0"/>
          </a:p>
          <a:p>
            <a:r>
              <a:rPr lang="en-US" sz="2400" dirty="0"/>
              <a:t> </a:t>
            </a:r>
            <a:endParaRPr lang="en-US" sz="1600" i="1" dirty="0">
              <a:cs typeface="Calibri"/>
            </a:endParaRPr>
          </a:p>
          <a:p>
            <a:endParaRPr lang="en-US" sz="2400" dirty="0"/>
          </a:p>
        </p:txBody>
      </p:sp>
      <p:sp>
        <p:nvSpPr>
          <p:cNvPr id="13" name="TextBox 12">
            <a:extLst>
              <a:ext uri="{FF2B5EF4-FFF2-40B4-BE49-F238E27FC236}">
                <a16:creationId xmlns:a16="http://schemas.microsoft.com/office/drawing/2014/main" id="{C988B775-AD5B-D5B3-8537-0086959231B5}"/>
              </a:ext>
            </a:extLst>
          </p:cNvPr>
          <p:cNvSpPr txBox="1"/>
          <p:nvPr/>
        </p:nvSpPr>
        <p:spPr>
          <a:xfrm>
            <a:off x="6804427" y="3358649"/>
            <a:ext cx="2874114" cy="369332"/>
          </a:xfrm>
          <a:prstGeom prst="rect">
            <a:avLst/>
          </a:prstGeom>
          <a:noFill/>
        </p:spPr>
        <p:txBody>
          <a:bodyPr wrap="square" lIns="91440" tIns="45720" rIns="91440" bIns="45720" rtlCol="0" anchor="t">
            <a:spAutoFit/>
          </a:bodyPr>
          <a:lstStyle/>
          <a:p>
            <a:pPr algn="ctr"/>
            <a:r>
              <a:rPr lang="en-US" b="1" dirty="0">
                <a:cs typeface="Calibri"/>
              </a:rPr>
              <a:t>Odds Ratio Over Time</a:t>
            </a:r>
          </a:p>
        </p:txBody>
      </p:sp>
      <p:pic>
        <p:nvPicPr>
          <p:cNvPr id="14" name="Picture 14" descr="Chart, line chart, histogram&#10;&#10;Description automatically generated">
            <a:extLst>
              <a:ext uri="{FF2B5EF4-FFF2-40B4-BE49-F238E27FC236}">
                <a16:creationId xmlns:a16="http://schemas.microsoft.com/office/drawing/2014/main" id="{15E9D884-46C3-AE2A-A67B-C735F5B2DA92}"/>
              </a:ext>
            </a:extLst>
          </p:cNvPr>
          <p:cNvPicPr>
            <a:picLocks noChangeAspect="1"/>
          </p:cNvPicPr>
          <p:nvPr/>
        </p:nvPicPr>
        <p:blipFill>
          <a:blip r:embed="rId3"/>
          <a:stretch>
            <a:fillRect/>
          </a:stretch>
        </p:blipFill>
        <p:spPr>
          <a:xfrm>
            <a:off x="6379104" y="3841487"/>
            <a:ext cx="3724759" cy="2809908"/>
          </a:xfrm>
          <a:prstGeom prst="rect">
            <a:avLst/>
          </a:prstGeom>
        </p:spPr>
      </p:pic>
      <p:graphicFrame>
        <p:nvGraphicFramePr>
          <p:cNvPr id="7" name="Table 6">
            <a:extLst>
              <a:ext uri="{FF2B5EF4-FFF2-40B4-BE49-F238E27FC236}">
                <a16:creationId xmlns:a16="http://schemas.microsoft.com/office/drawing/2014/main" id="{4A7EC8BB-1906-1B72-E823-9434E2B6AEB6}"/>
              </a:ext>
            </a:extLst>
          </p:cNvPr>
          <p:cNvGraphicFramePr>
            <a:graphicFrameLocks noGrp="1"/>
          </p:cNvGraphicFramePr>
          <p:nvPr/>
        </p:nvGraphicFramePr>
        <p:xfrm>
          <a:off x="2084600" y="3813175"/>
          <a:ext cx="2844800" cy="2908300"/>
        </p:xfrm>
        <a:graphic>
          <a:graphicData uri="http://schemas.openxmlformats.org/drawingml/2006/table">
            <a:tbl>
              <a:tblPr/>
              <a:tblGrid>
                <a:gridCol w="925035">
                  <a:extLst>
                    <a:ext uri="{9D8B030D-6E8A-4147-A177-3AD203B41FA5}">
                      <a16:colId xmlns:a16="http://schemas.microsoft.com/office/drawing/2014/main" val="3616829039"/>
                    </a:ext>
                  </a:extLst>
                </a:gridCol>
                <a:gridCol w="674769">
                  <a:extLst>
                    <a:ext uri="{9D8B030D-6E8A-4147-A177-3AD203B41FA5}">
                      <a16:colId xmlns:a16="http://schemas.microsoft.com/office/drawing/2014/main" val="2234936952"/>
                    </a:ext>
                  </a:extLst>
                </a:gridCol>
                <a:gridCol w="1244996">
                  <a:extLst>
                    <a:ext uri="{9D8B030D-6E8A-4147-A177-3AD203B41FA5}">
                      <a16:colId xmlns:a16="http://schemas.microsoft.com/office/drawing/2014/main" val="3533067936"/>
                    </a:ext>
                  </a:extLst>
                </a:gridCol>
              </a:tblGrid>
              <a:tr h="723900">
                <a:tc>
                  <a:txBody>
                    <a:bodyPr/>
                    <a:lstStyle/>
                    <a:p>
                      <a:pPr algn="ctr" fontAlgn="ctr"/>
                      <a:r>
                        <a:rPr lang="en-US" sz="1100" b="1" i="0" u="none" strike="noStrike" dirty="0">
                          <a:solidFill>
                            <a:srgbClr val="000000"/>
                          </a:solidFill>
                          <a:effectLst/>
                          <a:latin typeface="Helvetica" pitchFamily="2" charset="0"/>
                        </a:rPr>
                        <a:t>Viral Load Decile Threshold</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Helvetica" pitchFamily="2" charset="0"/>
                        </a:rPr>
                        <a:t>Odds Ratio</a:t>
                      </a:r>
                    </a:p>
                  </a:txBody>
                  <a:tcPr marL="9525" marR="9525" marT="9525"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dirty="0">
                          <a:solidFill>
                            <a:srgbClr val="000000"/>
                          </a:solidFill>
                          <a:effectLst/>
                          <a:latin typeface="Helvetica" pitchFamily="2" charset="0"/>
                        </a:rPr>
                        <a:t>Confidence Interval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00522427"/>
                  </a:ext>
                </a:extLst>
              </a:tr>
              <a:tr h="254000">
                <a:tc>
                  <a:txBody>
                    <a:bodyPr/>
                    <a:lstStyle/>
                    <a:p>
                      <a:pPr algn="ctr" fontAlgn="ctr"/>
                      <a:r>
                        <a:rPr lang="en-US" sz="1400" b="0" i="0" u="none" strike="noStrike" dirty="0">
                          <a:solidFill>
                            <a:srgbClr val="000000"/>
                          </a:solidFill>
                          <a:effectLst/>
                          <a:latin typeface="Helvetica" pitchFamily="2" charset="0"/>
                        </a:rPr>
                        <a:t>1</a:t>
                      </a:r>
                    </a:p>
                  </a:txBody>
                  <a:tcPr marL="9525" marR="9525" marT="9525" marB="0" anchor="ctr">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1.20</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Helvetica" pitchFamily="2" charset="0"/>
                        </a:rPr>
                        <a:t>[0.83 - 1.73]</a:t>
                      </a:r>
                    </a:p>
                  </a:txBody>
                  <a:tcPr marL="9525" marR="9525" marT="9525" marB="0" anchor="ctr">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364002769"/>
                  </a:ext>
                </a:extLst>
              </a:tr>
              <a:tr h="241300">
                <a:tc>
                  <a:txBody>
                    <a:bodyPr/>
                    <a:lstStyle/>
                    <a:p>
                      <a:pPr algn="ctr" fontAlgn="ctr"/>
                      <a:r>
                        <a:rPr lang="en-US" sz="1400" b="0" i="0" u="none" strike="noStrike" dirty="0">
                          <a:solidFill>
                            <a:srgbClr val="000000"/>
                          </a:solidFill>
                          <a:effectLst/>
                          <a:latin typeface="Helvetica" pitchFamily="2" charset="0"/>
                        </a:rPr>
                        <a:t>2</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1.20</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Helvetica" pitchFamily="2" charset="0"/>
                        </a:rPr>
                        <a:t>[0.91 - 1.59]</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610461496"/>
                  </a:ext>
                </a:extLst>
              </a:tr>
              <a:tr h="241300">
                <a:tc>
                  <a:txBody>
                    <a:bodyPr/>
                    <a:lstStyle/>
                    <a:p>
                      <a:pPr algn="ctr" fontAlgn="ctr"/>
                      <a:r>
                        <a:rPr lang="en-US" sz="1400" b="0" i="0" u="none" strike="noStrike" dirty="0">
                          <a:solidFill>
                            <a:srgbClr val="000000"/>
                          </a:solidFill>
                          <a:effectLst/>
                          <a:latin typeface="Helvetica" pitchFamily="2" charset="0"/>
                        </a:rPr>
                        <a:t>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1.29</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[1.00 - 1.65]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4079701456"/>
                  </a:ext>
                </a:extLst>
              </a:tr>
              <a:tr h="241300">
                <a:tc>
                  <a:txBody>
                    <a:bodyPr/>
                    <a:lstStyle/>
                    <a:p>
                      <a:pPr algn="ctr" fontAlgn="ctr"/>
                      <a:r>
                        <a:rPr lang="en-US" sz="1400" b="0" i="0" u="none" strike="noStrike" dirty="0">
                          <a:solidFill>
                            <a:srgbClr val="000000"/>
                          </a:solidFill>
                          <a:effectLst/>
                          <a:latin typeface="Helvetica" pitchFamily="2" charset="0"/>
                        </a:rPr>
                        <a:t>4</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1.17</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[0.93 - 1.48]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601847691"/>
                  </a:ext>
                </a:extLst>
              </a:tr>
              <a:tr h="241300">
                <a:tc>
                  <a:txBody>
                    <a:bodyPr/>
                    <a:lstStyle/>
                    <a:p>
                      <a:pPr algn="ctr" fontAlgn="ctr"/>
                      <a:r>
                        <a:rPr lang="en-US" sz="1400" b="0" i="0" u="none" strike="noStrike" dirty="0">
                          <a:solidFill>
                            <a:srgbClr val="000000"/>
                          </a:solidFill>
                          <a:effectLst/>
                          <a:latin typeface="Helvetica" pitchFamily="2" charset="0"/>
                        </a:rPr>
                        <a:t>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1.27</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[1.01 - 1.60]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232194299"/>
                  </a:ext>
                </a:extLst>
              </a:tr>
              <a:tr h="241300">
                <a:tc>
                  <a:txBody>
                    <a:bodyPr/>
                    <a:lstStyle/>
                    <a:p>
                      <a:pPr algn="ctr" fontAlgn="ctr"/>
                      <a:r>
                        <a:rPr lang="en-US" sz="1400" b="0" i="0" u="none" strike="noStrike" dirty="0">
                          <a:solidFill>
                            <a:srgbClr val="000000"/>
                          </a:solidFill>
                          <a:effectLst/>
                          <a:latin typeface="Helvetica" pitchFamily="2" charset="0"/>
                        </a:rPr>
                        <a:t>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1.33</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[1.05 - 1.68]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804234409"/>
                  </a:ext>
                </a:extLst>
              </a:tr>
              <a:tr h="241300">
                <a:tc>
                  <a:txBody>
                    <a:bodyPr/>
                    <a:lstStyle/>
                    <a:p>
                      <a:pPr algn="ctr" fontAlgn="ctr"/>
                      <a:r>
                        <a:rPr lang="en-US" sz="1400" b="0" i="0" u="none" strike="noStrike" dirty="0">
                          <a:solidFill>
                            <a:srgbClr val="000000"/>
                          </a:solidFill>
                          <a:effectLst/>
                          <a:latin typeface="Helvetica" pitchFamily="2" charset="0"/>
                        </a:rPr>
                        <a:t>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1.19</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[0.93 - 1.53]</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513927912"/>
                  </a:ext>
                </a:extLst>
              </a:tr>
              <a:tr h="241300">
                <a:tc>
                  <a:txBody>
                    <a:bodyPr/>
                    <a:lstStyle/>
                    <a:p>
                      <a:pPr algn="ctr" fontAlgn="ctr"/>
                      <a:r>
                        <a:rPr lang="en-US" sz="1400" b="0" i="0" u="none" strike="noStrike" dirty="0">
                          <a:solidFill>
                            <a:srgbClr val="000000"/>
                          </a:solidFill>
                          <a:effectLst/>
                          <a:latin typeface="Helvetica" pitchFamily="2" charset="0"/>
                        </a:rPr>
                        <a:t>8</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1.18</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[0.89 - 1.57]</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709674824"/>
                  </a:ext>
                </a:extLst>
              </a:tr>
              <a:tr h="241300">
                <a:tc>
                  <a:txBody>
                    <a:bodyPr/>
                    <a:lstStyle/>
                    <a:p>
                      <a:pPr algn="ctr" fontAlgn="ctr"/>
                      <a:r>
                        <a:rPr lang="en-US" sz="1400" b="0" i="0" u="none" strike="noStrike" dirty="0">
                          <a:solidFill>
                            <a:srgbClr val="000000"/>
                          </a:solidFill>
                          <a:effectLst/>
                          <a:latin typeface="Helvetica" pitchFamily="2" charset="0"/>
                        </a:rPr>
                        <a:t>9</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Helvetica" pitchFamily="2" charset="0"/>
                        </a:rPr>
                        <a:t>1.17</a:t>
                      </a:r>
                    </a:p>
                  </a:txBody>
                  <a:tcPr marL="9525" marR="9525" marT="9525" marB="0" anchor="ctr">
                    <a:lnL>
                      <a:noFill/>
                    </a:lnL>
                    <a:lnR>
                      <a:noFill/>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Helvetica" pitchFamily="2" charset="0"/>
                        </a:rPr>
                        <a:t>[0.80 - 1.71]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320945"/>
                  </a:ext>
                </a:extLst>
              </a:tr>
            </a:tbl>
          </a:graphicData>
        </a:graphic>
      </p:graphicFrame>
      <p:sp>
        <p:nvSpPr>
          <p:cNvPr id="8" name="TextBox 7">
            <a:extLst>
              <a:ext uri="{FF2B5EF4-FFF2-40B4-BE49-F238E27FC236}">
                <a16:creationId xmlns:a16="http://schemas.microsoft.com/office/drawing/2014/main" id="{03EC7C8B-6F0C-5A7E-FAAC-91CEBF6CF00A}"/>
              </a:ext>
            </a:extLst>
          </p:cNvPr>
          <p:cNvSpPr txBox="1"/>
          <p:nvPr/>
        </p:nvSpPr>
        <p:spPr>
          <a:xfrm>
            <a:off x="2513459" y="3356527"/>
            <a:ext cx="1863652" cy="369332"/>
          </a:xfrm>
          <a:prstGeom prst="rect">
            <a:avLst/>
          </a:prstGeom>
          <a:noFill/>
        </p:spPr>
        <p:txBody>
          <a:bodyPr wrap="none" rtlCol="0">
            <a:spAutoFit/>
          </a:bodyPr>
          <a:lstStyle/>
          <a:p>
            <a:r>
              <a:rPr lang="en-US" b="1" dirty="0"/>
              <a:t>Decile Thresholds</a:t>
            </a:r>
          </a:p>
        </p:txBody>
      </p:sp>
    </p:spTree>
    <p:extLst>
      <p:ext uri="{BB962C8B-B14F-4D97-AF65-F5344CB8AC3E}">
        <p14:creationId xmlns:p14="http://schemas.microsoft.com/office/powerpoint/2010/main" val="55291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6634567" cy="594360"/>
          </a:xfrm>
        </p:spPr>
        <p:txBody>
          <a:bodyPr>
            <a:noAutofit/>
          </a:bodyPr>
          <a:lstStyle/>
          <a:p>
            <a:r>
              <a:rPr lang="en-US" sz="3200" dirty="0">
                <a:solidFill>
                  <a:srgbClr val="002060"/>
                </a:solidFill>
                <a:cs typeface="Calibri Light"/>
              </a:rPr>
              <a:t>Simple Risk Assessment Interpretation</a:t>
            </a: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11" name="TextBox 10">
            <a:extLst>
              <a:ext uri="{FF2B5EF4-FFF2-40B4-BE49-F238E27FC236}">
                <a16:creationId xmlns:a16="http://schemas.microsoft.com/office/drawing/2014/main" id="{734CBEB2-B305-754F-C804-B2C0B5382E3D}"/>
              </a:ext>
            </a:extLst>
          </p:cNvPr>
          <p:cNvSpPr txBox="1"/>
          <p:nvPr/>
        </p:nvSpPr>
        <p:spPr>
          <a:xfrm>
            <a:off x="485096" y="970006"/>
            <a:ext cx="7586459" cy="3785652"/>
          </a:xfrm>
          <a:prstGeom prst="rect">
            <a:avLst/>
          </a:prstGeom>
          <a:noFill/>
        </p:spPr>
        <p:txBody>
          <a:bodyPr wrap="square" lIns="91440" tIns="45720" rIns="91440" bIns="45720" rtlCol="0" anchor="t">
            <a:spAutoFit/>
          </a:bodyPr>
          <a:lstStyle/>
          <a:p>
            <a:r>
              <a:rPr lang="en-US" sz="2400" dirty="0"/>
              <a:t>The individual site Odds Ratio (using upper 2 quintiles threshold) shows more variability, the majority of sites have greater than 1 odds ratio though all have wide confidence bounds.</a:t>
            </a:r>
          </a:p>
          <a:p>
            <a:endParaRPr lang="en-US" sz="2400" dirty="0"/>
          </a:p>
          <a:p>
            <a:r>
              <a:rPr lang="en-US" sz="2400" dirty="0"/>
              <a:t>Thresholds could be customized per site at the cost of increased complexity</a:t>
            </a:r>
          </a:p>
          <a:p>
            <a:endParaRPr lang="en-US" sz="2400" dirty="0"/>
          </a:p>
          <a:p>
            <a:r>
              <a:rPr lang="en-US" sz="2400" dirty="0"/>
              <a:t> </a:t>
            </a:r>
            <a:endParaRPr lang="en-US" sz="1600" i="1" dirty="0">
              <a:cs typeface="Calibri"/>
            </a:endParaRPr>
          </a:p>
          <a:p>
            <a:endParaRPr lang="en-US" sz="2400" dirty="0"/>
          </a:p>
        </p:txBody>
      </p:sp>
      <p:pic>
        <p:nvPicPr>
          <p:cNvPr id="9" name="Picture 8">
            <a:extLst>
              <a:ext uri="{FF2B5EF4-FFF2-40B4-BE49-F238E27FC236}">
                <a16:creationId xmlns:a16="http://schemas.microsoft.com/office/drawing/2014/main" id="{EC97E9D9-F403-9579-FA1F-618B8B60AB45}"/>
              </a:ext>
            </a:extLst>
          </p:cNvPr>
          <p:cNvPicPr>
            <a:picLocks noChangeAspect="1"/>
          </p:cNvPicPr>
          <p:nvPr/>
        </p:nvPicPr>
        <p:blipFill>
          <a:blip r:embed="rId3"/>
          <a:stretch>
            <a:fillRect/>
          </a:stretch>
        </p:blipFill>
        <p:spPr>
          <a:xfrm>
            <a:off x="3554630" y="3899386"/>
            <a:ext cx="3475014" cy="2822089"/>
          </a:xfrm>
          <a:prstGeom prst="rect">
            <a:avLst/>
          </a:prstGeom>
        </p:spPr>
      </p:pic>
      <p:graphicFrame>
        <p:nvGraphicFramePr>
          <p:cNvPr id="12" name="Table 11">
            <a:extLst>
              <a:ext uri="{FF2B5EF4-FFF2-40B4-BE49-F238E27FC236}">
                <a16:creationId xmlns:a16="http://schemas.microsoft.com/office/drawing/2014/main" id="{747BED3F-946A-E0EC-CAF6-0027107B3040}"/>
              </a:ext>
            </a:extLst>
          </p:cNvPr>
          <p:cNvGraphicFramePr>
            <a:graphicFrameLocks noGrp="1"/>
          </p:cNvGraphicFramePr>
          <p:nvPr/>
        </p:nvGraphicFramePr>
        <p:xfrm>
          <a:off x="8364397" y="1253329"/>
          <a:ext cx="2989403" cy="4351342"/>
        </p:xfrm>
        <a:graphic>
          <a:graphicData uri="http://schemas.openxmlformats.org/drawingml/2006/table">
            <a:tbl>
              <a:tblPr/>
              <a:tblGrid>
                <a:gridCol w="1404891">
                  <a:extLst>
                    <a:ext uri="{9D8B030D-6E8A-4147-A177-3AD203B41FA5}">
                      <a16:colId xmlns:a16="http://schemas.microsoft.com/office/drawing/2014/main" val="2922548585"/>
                    </a:ext>
                  </a:extLst>
                </a:gridCol>
                <a:gridCol w="641503">
                  <a:extLst>
                    <a:ext uri="{9D8B030D-6E8A-4147-A177-3AD203B41FA5}">
                      <a16:colId xmlns:a16="http://schemas.microsoft.com/office/drawing/2014/main" val="1731146140"/>
                    </a:ext>
                  </a:extLst>
                </a:gridCol>
                <a:gridCol w="943009">
                  <a:extLst>
                    <a:ext uri="{9D8B030D-6E8A-4147-A177-3AD203B41FA5}">
                      <a16:colId xmlns:a16="http://schemas.microsoft.com/office/drawing/2014/main" val="2135321728"/>
                    </a:ext>
                  </a:extLst>
                </a:gridCol>
              </a:tblGrid>
              <a:tr h="385453">
                <a:tc>
                  <a:txBody>
                    <a:bodyPr/>
                    <a:lstStyle/>
                    <a:p>
                      <a:pPr algn="ctr" fontAlgn="ctr"/>
                      <a:r>
                        <a:rPr lang="en-US" sz="1100" b="1" i="0" u="none" strike="noStrike">
                          <a:solidFill>
                            <a:srgbClr val="000000"/>
                          </a:solidFill>
                          <a:effectLst/>
                          <a:latin typeface="Helvetica" pitchFamily="2" charset="0"/>
                        </a:rPr>
                        <a:t>Sewershed Sites</a:t>
                      </a:r>
                    </a:p>
                  </a:txBody>
                  <a:tcPr marL="6424" marR="6424" marT="64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Helvetica" pitchFamily="2" charset="0"/>
                        </a:rPr>
                        <a:t>Odds Ratio</a:t>
                      </a:r>
                    </a:p>
                  </a:txBody>
                  <a:tcPr marL="6424" marR="6424" marT="6424"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Helvetica" pitchFamily="2" charset="0"/>
                        </a:rPr>
                        <a:t>Confidence Interval</a:t>
                      </a:r>
                    </a:p>
                  </a:txBody>
                  <a:tcPr marL="6424" marR="6424" marT="64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59701436"/>
                  </a:ext>
                </a:extLst>
              </a:tr>
              <a:tr h="197009">
                <a:tc>
                  <a:txBody>
                    <a:bodyPr/>
                    <a:lstStyle/>
                    <a:p>
                      <a:pPr algn="l" fontAlgn="b"/>
                      <a:r>
                        <a:rPr lang="en-US" sz="1100" b="0" i="0" u="none" strike="noStrike">
                          <a:solidFill>
                            <a:srgbClr val="000000"/>
                          </a:solidFill>
                          <a:effectLst/>
                          <a:latin typeface="Calibri" panose="020F0502020204030204" pitchFamily="34" charset="0"/>
                        </a:rPr>
                        <a:t>Alexandria Renew</a:t>
                      </a:r>
                    </a:p>
                  </a:txBody>
                  <a:tcPr marL="6424" marR="6424" marT="6424" marB="0" anchor="b">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1.45</a:t>
                      </a:r>
                    </a:p>
                  </a:txBody>
                  <a:tcPr marL="6424" marR="6424" marT="6424" marB="0" anchor="b">
                    <a:lnL>
                      <a:noFill/>
                    </a:lnL>
                    <a:lnR>
                      <a:noFill/>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[0.51 - 4.19]</a:t>
                      </a:r>
                    </a:p>
                  </a:txBody>
                  <a:tcPr marL="6424" marR="6424" marT="6424"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767211237"/>
                  </a:ext>
                </a:extLst>
              </a:tr>
              <a:tr h="188444">
                <a:tc>
                  <a:txBody>
                    <a:bodyPr/>
                    <a:lstStyle/>
                    <a:p>
                      <a:pPr algn="l" fontAlgn="b"/>
                      <a:r>
                        <a:rPr lang="en-US" sz="1100" b="0" i="0" u="none" strike="noStrike">
                          <a:solidFill>
                            <a:srgbClr val="000000"/>
                          </a:solidFill>
                          <a:effectLst/>
                          <a:latin typeface="Calibri" panose="020F0502020204030204" pitchFamily="34" charset="0"/>
                        </a:rPr>
                        <a:t>Aquia</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2.92</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[1.01 - 8.45]</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940652407"/>
                  </a:ext>
                </a:extLst>
              </a:tr>
              <a:tr h="188444">
                <a:tc>
                  <a:txBody>
                    <a:bodyPr/>
                    <a:lstStyle/>
                    <a:p>
                      <a:pPr algn="l" fontAlgn="b"/>
                      <a:r>
                        <a:rPr lang="en-US" sz="1100" b="0" i="0" u="none" strike="noStrike">
                          <a:solidFill>
                            <a:srgbClr val="000000"/>
                          </a:solidFill>
                          <a:effectLst/>
                          <a:latin typeface="Calibri" panose="020F0502020204030204" pitchFamily="34" charset="0"/>
                        </a:rPr>
                        <a:t>Blacksburg</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0.76</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[0.26 - 2.21]</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307125103"/>
                  </a:ext>
                </a:extLst>
              </a:tr>
              <a:tr h="188444">
                <a:tc>
                  <a:txBody>
                    <a:bodyPr/>
                    <a:lstStyle/>
                    <a:p>
                      <a:pPr algn="l" fontAlgn="b"/>
                      <a:r>
                        <a:rPr lang="en-US" sz="1100" b="0" i="0" u="none" strike="noStrike">
                          <a:solidFill>
                            <a:srgbClr val="000000"/>
                          </a:solidFill>
                          <a:effectLst/>
                          <a:latin typeface="Calibri" panose="020F0502020204030204" pitchFamily="34" charset="0"/>
                        </a:rPr>
                        <a:t>Christiansburg</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0.69</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[0.19 - 2.47]</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884905066"/>
                  </a:ext>
                </a:extLst>
              </a:tr>
              <a:tr h="188444">
                <a:tc>
                  <a:txBody>
                    <a:bodyPr/>
                    <a:lstStyle/>
                    <a:p>
                      <a:pPr algn="l" fontAlgn="b"/>
                      <a:r>
                        <a:rPr lang="en-US" sz="1100" b="0" i="0" u="none" strike="noStrike">
                          <a:solidFill>
                            <a:srgbClr val="000000"/>
                          </a:solidFill>
                          <a:effectLst/>
                          <a:latin typeface="Calibri" panose="020F0502020204030204" pitchFamily="34" charset="0"/>
                        </a:rPr>
                        <a:t>Coeburn Norton Wise</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1.53</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[0.53 - 4.38]</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463005437"/>
                  </a:ext>
                </a:extLst>
              </a:tr>
              <a:tr h="188444">
                <a:tc>
                  <a:txBody>
                    <a:bodyPr/>
                    <a:lstStyle/>
                    <a:p>
                      <a:pPr algn="l" fontAlgn="b"/>
                      <a:r>
                        <a:rPr lang="en-US" sz="1100" b="0" i="0" u="none" strike="noStrike">
                          <a:solidFill>
                            <a:srgbClr val="000000"/>
                          </a:solidFill>
                          <a:effectLst/>
                          <a:latin typeface="Calibri" panose="020F0502020204030204" pitchFamily="34" charset="0"/>
                        </a:rPr>
                        <a:t>HL Mooney</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1.86</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[0.67 - 5.17]</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898599218"/>
                  </a:ext>
                </a:extLst>
              </a:tr>
              <a:tr h="188444">
                <a:tc>
                  <a:txBody>
                    <a:bodyPr/>
                    <a:lstStyle/>
                    <a:p>
                      <a:pPr algn="l" fontAlgn="b"/>
                      <a:r>
                        <a:rPr lang="en-US" sz="1100" b="0" i="0" u="none" strike="noStrike">
                          <a:solidFill>
                            <a:srgbClr val="000000"/>
                          </a:solidFill>
                          <a:effectLst/>
                          <a:latin typeface="Calibri" panose="020F0502020204030204" pitchFamily="34" charset="0"/>
                        </a:rPr>
                        <a:t>Little Falls Run</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2.46</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[0.86 - 7.09]</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262713393"/>
                  </a:ext>
                </a:extLst>
              </a:tr>
              <a:tr h="188444">
                <a:tc>
                  <a:txBody>
                    <a:bodyPr/>
                    <a:lstStyle/>
                    <a:p>
                      <a:pPr algn="l" fontAlgn="b"/>
                      <a:r>
                        <a:rPr lang="en-US" sz="1100" b="0" i="0" u="none" strike="noStrike">
                          <a:solidFill>
                            <a:srgbClr val="000000"/>
                          </a:solidFill>
                          <a:effectLst/>
                          <a:latin typeface="Calibri" panose="020F0502020204030204" pitchFamily="34" charset="0"/>
                        </a:rPr>
                        <a:t>Lynchburg</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1.08</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[0.38 - 3.06]</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798776872"/>
                  </a:ext>
                </a:extLst>
              </a:tr>
              <a:tr h="188444">
                <a:tc>
                  <a:txBody>
                    <a:bodyPr/>
                    <a:lstStyle/>
                    <a:p>
                      <a:pPr algn="l" fontAlgn="b"/>
                      <a:r>
                        <a:rPr lang="en-US" sz="1100" b="0" i="0" u="none" strike="noStrike">
                          <a:solidFill>
                            <a:srgbClr val="000000"/>
                          </a:solidFill>
                          <a:effectLst/>
                          <a:latin typeface="Calibri" panose="020F0502020204030204" pitchFamily="34" charset="0"/>
                        </a:rPr>
                        <a:t>Nansemond</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0.93</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[0.32 - 2.67]</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504775978"/>
                  </a:ext>
                </a:extLst>
              </a:tr>
              <a:tr h="188444">
                <a:tc>
                  <a:txBody>
                    <a:bodyPr/>
                    <a:lstStyle/>
                    <a:p>
                      <a:pPr algn="l" fontAlgn="b"/>
                      <a:r>
                        <a:rPr lang="en-US" sz="1100" b="0" i="0" u="none" strike="noStrike">
                          <a:solidFill>
                            <a:srgbClr val="000000"/>
                          </a:solidFill>
                          <a:effectLst/>
                          <a:latin typeface="Calibri" panose="020F0502020204030204" pitchFamily="34" charset="0"/>
                        </a:rPr>
                        <a:t>North River</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0.68</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[0.23 - 1.98]</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164453648"/>
                  </a:ext>
                </a:extLst>
              </a:tr>
              <a:tr h="188444">
                <a:tc>
                  <a:txBody>
                    <a:bodyPr/>
                    <a:lstStyle/>
                    <a:p>
                      <a:pPr algn="l" fontAlgn="b"/>
                      <a:r>
                        <a:rPr lang="en-US" sz="1100" b="0" i="0" u="none" strike="noStrike">
                          <a:solidFill>
                            <a:srgbClr val="000000"/>
                          </a:solidFill>
                          <a:effectLst/>
                          <a:latin typeface="Calibri" panose="020F0502020204030204" pitchFamily="34" charset="0"/>
                        </a:rPr>
                        <a:t>Onancock</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2.10</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[0.72 - 6.16]</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4035697"/>
                  </a:ext>
                </a:extLst>
              </a:tr>
              <a:tr h="188444">
                <a:tc>
                  <a:txBody>
                    <a:bodyPr/>
                    <a:lstStyle/>
                    <a:p>
                      <a:pPr algn="l" fontAlgn="b"/>
                      <a:r>
                        <a:rPr lang="en-US" sz="1100" b="0" i="0" u="none" strike="noStrike">
                          <a:solidFill>
                            <a:srgbClr val="000000"/>
                          </a:solidFill>
                          <a:effectLst/>
                          <a:latin typeface="Calibri" panose="020F0502020204030204" pitchFamily="34" charset="0"/>
                        </a:rPr>
                        <a:t>Parkins Mill</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0.88</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[0.27 - 2.86]</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079632093"/>
                  </a:ext>
                </a:extLst>
              </a:tr>
              <a:tr h="188444">
                <a:tc>
                  <a:txBody>
                    <a:bodyPr/>
                    <a:lstStyle/>
                    <a:p>
                      <a:pPr algn="l" fontAlgn="b"/>
                      <a:r>
                        <a:rPr lang="en-US" sz="1100" b="0" i="0" u="none" strike="noStrike">
                          <a:solidFill>
                            <a:srgbClr val="000000"/>
                          </a:solidFill>
                          <a:effectLst/>
                          <a:latin typeface="Calibri" panose="020F0502020204030204" pitchFamily="34" charset="0"/>
                        </a:rPr>
                        <a:t>Pepper's Ferry</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0.63</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[0.21 - 1.84]</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45946957"/>
                  </a:ext>
                </a:extLst>
              </a:tr>
              <a:tr h="188444">
                <a:tc>
                  <a:txBody>
                    <a:bodyPr/>
                    <a:lstStyle/>
                    <a:p>
                      <a:pPr algn="l" fontAlgn="b"/>
                      <a:r>
                        <a:rPr lang="en-US" sz="1100" b="0" i="0" u="none" strike="noStrike">
                          <a:solidFill>
                            <a:srgbClr val="000000"/>
                          </a:solidFill>
                          <a:effectLst/>
                          <a:latin typeface="Calibri" panose="020F0502020204030204" pitchFamily="34" charset="0"/>
                        </a:rPr>
                        <a:t>Pound</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0.96</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[0.33 - 2.76]</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850325462"/>
                  </a:ext>
                </a:extLst>
              </a:tr>
              <a:tr h="188444">
                <a:tc>
                  <a:txBody>
                    <a:bodyPr/>
                    <a:lstStyle/>
                    <a:p>
                      <a:pPr algn="l" fontAlgn="b"/>
                      <a:r>
                        <a:rPr lang="en-US" sz="1100" b="0" i="0" u="none" strike="noStrike">
                          <a:solidFill>
                            <a:srgbClr val="000000"/>
                          </a:solidFill>
                          <a:effectLst/>
                          <a:latin typeface="Calibri" panose="020F0502020204030204" pitchFamily="34" charset="0"/>
                        </a:rPr>
                        <a:t>Richmond</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0.92</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[0.34 - 2.53]</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870709998"/>
                  </a:ext>
                </a:extLst>
              </a:tr>
              <a:tr h="188444">
                <a:tc>
                  <a:txBody>
                    <a:bodyPr/>
                    <a:lstStyle/>
                    <a:p>
                      <a:pPr algn="l" fontAlgn="b"/>
                      <a:r>
                        <a:rPr lang="en-US" sz="1100" b="0" i="0" u="none" strike="noStrike">
                          <a:solidFill>
                            <a:srgbClr val="000000"/>
                          </a:solidFill>
                          <a:effectLst/>
                          <a:latin typeface="Calibri" panose="020F0502020204030204" pitchFamily="34" charset="0"/>
                        </a:rPr>
                        <a:t>Rutledge Creek</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1.53</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[0.45 - 5.25]</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596137573"/>
                  </a:ext>
                </a:extLst>
              </a:tr>
              <a:tr h="188444">
                <a:tc>
                  <a:txBody>
                    <a:bodyPr/>
                    <a:lstStyle/>
                    <a:p>
                      <a:pPr algn="l" fontAlgn="b"/>
                      <a:r>
                        <a:rPr lang="en-US" sz="1100" b="0" i="0" u="none" strike="noStrike">
                          <a:solidFill>
                            <a:srgbClr val="000000"/>
                          </a:solidFill>
                          <a:effectLst/>
                          <a:latin typeface="Calibri" panose="020F0502020204030204" pitchFamily="34" charset="0"/>
                        </a:rPr>
                        <a:t>Town of Purcelville</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2.29</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[0.66 - 7.96]</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118380787"/>
                  </a:ext>
                </a:extLst>
              </a:tr>
              <a:tr h="188444">
                <a:tc>
                  <a:txBody>
                    <a:bodyPr/>
                    <a:lstStyle/>
                    <a:p>
                      <a:pPr algn="l" fontAlgn="b"/>
                      <a:r>
                        <a:rPr lang="en-US" sz="1100" b="0" i="0" u="none" strike="noStrike">
                          <a:solidFill>
                            <a:srgbClr val="000000"/>
                          </a:solidFill>
                          <a:effectLst/>
                          <a:latin typeface="Calibri" panose="020F0502020204030204" pitchFamily="34" charset="0"/>
                        </a:rPr>
                        <a:t>Upper Occoquan</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1.25</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[0.45 - 3.49]</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211157385"/>
                  </a:ext>
                </a:extLst>
              </a:tr>
              <a:tr h="188444">
                <a:tc>
                  <a:txBody>
                    <a:bodyPr/>
                    <a:lstStyle/>
                    <a:p>
                      <a:pPr algn="l" fontAlgn="b"/>
                      <a:r>
                        <a:rPr lang="en-US" sz="1100" b="0" i="0" u="none" strike="noStrike">
                          <a:solidFill>
                            <a:srgbClr val="000000"/>
                          </a:solidFill>
                          <a:effectLst/>
                          <a:latin typeface="Calibri" panose="020F0502020204030204" pitchFamily="34" charset="0"/>
                        </a:rPr>
                        <a:t>Virginia Initiative Plant</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1.82</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[0.63 - 5.24]</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801934008"/>
                  </a:ext>
                </a:extLst>
              </a:tr>
              <a:tr h="188444">
                <a:tc>
                  <a:txBody>
                    <a:bodyPr/>
                    <a:lstStyle/>
                    <a:p>
                      <a:pPr algn="l" fontAlgn="b"/>
                      <a:r>
                        <a:rPr lang="en-US" sz="1100" b="0" i="0" u="none" strike="noStrike">
                          <a:solidFill>
                            <a:srgbClr val="000000"/>
                          </a:solidFill>
                          <a:effectLst/>
                          <a:latin typeface="Calibri" panose="020F0502020204030204" pitchFamily="34" charset="0"/>
                        </a:rPr>
                        <a:t>Williamsburg</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3.75</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Helvetica" pitchFamily="2" charset="0"/>
                        </a:rPr>
                        <a:t>[1.24 - 11.3]</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658983822"/>
                  </a:ext>
                </a:extLst>
              </a:tr>
              <a:tr h="188444">
                <a:tc>
                  <a:txBody>
                    <a:bodyPr/>
                    <a:lstStyle/>
                    <a:p>
                      <a:pPr algn="l" fontAlgn="b"/>
                      <a:r>
                        <a:rPr lang="en-US" sz="1100" b="0" i="0" u="none" strike="noStrike" dirty="0">
                          <a:solidFill>
                            <a:srgbClr val="000000"/>
                          </a:solidFill>
                          <a:effectLst/>
                          <a:latin typeface="Calibri" panose="020F0502020204030204" pitchFamily="34" charset="0"/>
                        </a:rPr>
                        <a:t>Wolf Creek</a:t>
                      </a:r>
                    </a:p>
                  </a:txBody>
                  <a:tcPr marL="6424" marR="6424" marT="6424" marB="0" anchor="b">
                    <a:lnL w="12700" cap="flat" cmpd="sng" algn="ctr">
                      <a:solidFill>
                        <a:srgbClr val="000000"/>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Helvetica" pitchFamily="2" charset="0"/>
                        </a:rPr>
                        <a:t>1.20</a:t>
                      </a:r>
                    </a:p>
                  </a:txBody>
                  <a:tcPr marL="6424" marR="6424" marT="6424" marB="0" anchor="b">
                    <a:lnL>
                      <a:noFill/>
                    </a:lnL>
                    <a:lnR>
                      <a:noFill/>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Helvetica" pitchFamily="2" charset="0"/>
                        </a:rPr>
                        <a:t>[0.43 - 3.35]</a:t>
                      </a:r>
                    </a:p>
                  </a:txBody>
                  <a:tcPr marL="6424" marR="6424" marT="6424" marB="0" anchor="b">
                    <a:lnL>
                      <a:noFill/>
                    </a:lnL>
                    <a:lnR w="12700" cap="flat" cmpd="sng" algn="ctr">
                      <a:solidFill>
                        <a:srgbClr val="000000"/>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94002"/>
                  </a:ext>
                </a:extLst>
              </a:tr>
            </a:tbl>
          </a:graphicData>
        </a:graphic>
      </p:graphicFrame>
    </p:spTree>
    <p:extLst>
      <p:ext uri="{BB962C8B-B14F-4D97-AF65-F5344CB8AC3E}">
        <p14:creationId xmlns:p14="http://schemas.microsoft.com/office/powerpoint/2010/main" val="37467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71485-DE4D-E941-AAE4-267BFE1EB39E}"/>
              </a:ext>
            </a:extLst>
          </p:cNvPr>
          <p:cNvSpPr>
            <a:spLocks noGrp="1"/>
          </p:cNvSpPr>
          <p:nvPr>
            <p:ph type="dt" sz="half" idx="10"/>
          </p:nvPr>
        </p:nvSpPr>
        <p:spPr/>
        <p:txBody>
          <a:bodyPr/>
          <a:lstStyle/>
          <a:p>
            <a:fld id="{072FE81E-75AD-E744-A3DE-558032F362E9}" type="datetime5">
              <a:rPr lang="en-US" smtClean="0"/>
              <a:t>2-Mar-23</a:t>
            </a:fld>
            <a:endParaRPr lang="en-US"/>
          </a:p>
        </p:txBody>
      </p:sp>
      <p:sp>
        <p:nvSpPr>
          <p:cNvPr id="5" name="Slide Number Placeholder 4">
            <a:extLst>
              <a:ext uri="{FF2B5EF4-FFF2-40B4-BE49-F238E27FC236}">
                <a16:creationId xmlns:a16="http://schemas.microsoft.com/office/drawing/2014/main" id="{C89FBD2A-D768-C54A-93EB-ACD7107851A2}"/>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11" name="Title 1">
            <a:extLst>
              <a:ext uri="{FF2B5EF4-FFF2-40B4-BE49-F238E27FC236}">
                <a16:creationId xmlns:a16="http://schemas.microsoft.com/office/drawing/2014/main" id="{82CB1E06-38AE-7241-A599-1B0421EAD4F7}"/>
              </a:ext>
            </a:extLst>
          </p:cNvPr>
          <p:cNvSpPr txBox="1">
            <a:spLocks/>
          </p:cNvSpPr>
          <p:nvPr/>
        </p:nvSpPr>
        <p:spPr>
          <a:xfrm>
            <a:off x="640080" y="209006"/>
            <a:ext cx="10515600" cy="59436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rPr>
              <a:t>Wastewater Monitoring – UVA Generated </a:t>
            </a:r>
          </a:p>
        </p:txBody>
      </p:sp>
      <p:sp>
        <p:nvSpPr>
          <p:cNvPr id="9" name="TextBox 8">
            <a:extLst>
              <a:ext uri="{FF2B5EF4-FFF2-40B4-BE49-F238E27FC236}">
                <a16:creationId xmlns:a16="http://schemas.microsoft.com/office/drawing/2014/main" id="{848F9A83-7DEE-CD46-B701-E160E8F7FFBD}"/>
              </a:ext>
            </a:extLst>
          </p:cNvPr>
          <p:cNvSpPr txBox="1"/>
          <p:nvPr/>
        </p:nvSpPr>
        <p:spPr>
          <a:xfrm>
            <a:off x="317500" y="818581"/>
            <a:ext cx="11722100" cy="830997"/>
          </a:xfrm>
          <a:prstGeom prst="rect">
            <a:avLst/>
          </a:prstGeom>
          <a:noFill/>
        </p:spPr>
        <p:txBody>
          <a:bodyPr wrap="square" lIns="91440" tIns="45720" rIns="91440" bIns="45720" rtlCol="0" anchor="t">
            <a:spAutoFit/>
          </a:bodyPr>
          <a:lstStyle/>
          <a:p>
            <a:r>
              <a:rPr lang="en-US" sz="1600" b="1" dirty="0"/>
              <a:t>Wastewater signals from Virginia Sites</a:t>
            </a:r>
          </a:p>
          <a:p>
            <a:pPr marL="285750" indent="-285750">
              <a:buFont typeface="Arial" panose="020B0604020202020204" pitchFamily="34" charset="0"/>
              <a:buChar char="•"/>
            </a:pPr>
            <a:r>
              <a:rPr lang="en-US" sz="1600" dirty="0"/>
              <a:t>Three sites (of 17 reporting) are currently experiencing viral loads that are at higher risk for increased case loads in the following week</a:t>
            </a:r>
          </a:p>
          <a:p>
            <a:pPr marL="285750" indent="-285750">
              <a:buFont typeface="Arial" panose="020B0604020202020204" pitchFamily="34" charset="0"/>
              <a:buChar char="•"/>
            </a:pPr>
            <a:r>
              <a:rPr lang="en-US" sz="1600" dirty="0">
                <a:ea typeface="Calibri"/>
                <a:cs typeface="Calibri"/>
              </a:rPr>
              <a:t>This risk is calculated </a:t>
            </a:r>
          </a:p>
        </p:txBody>
      </p:sp>
      <p:pic>
        <p:nvPicPr>
          <p:cNvPr id="3" name="Picture 2">
            <a:extLst>
              <a:ext uri="{FF2B5EF4-FFF2-40B4-BE49-F238E27FC236}">
                <a16:creationId xmlns:a16="http://schemas.microsoft.com/office/drawing/2014/main" id="{C25D899E-37B7-2133-9E7A-CA9898DB5FD3}"/>
              </a:ext>
            </a:extLst>
          </p:cNvPr>
          <p:cNvPicPr>
            <a:picLocks noChangeAspect="1"/>
          </p:cNvPicPr>
          <p:nvPr/>
        </p:nvPicPr>
        <p:blipFill rotWithShape="1">
          <a:blip r:embed="rId3"/>
          <a:srcRect l="4862" t="10103" r="17596"/>
          <a:stretch/>
        </p:blipFill>
        <p:spPr>
          <a:xfrm>
            <a:off x="317500" y="1815651"/>
            <a:ext cx="7861033" cy="4374626"/>
          </a:xfrm>
          <a:prstGeom prst="rect">
            <a:avLst/>
          </a:prstGeom>
        </p:spPr>
      </p:pic>
      <p:graphicFrame>
        <p:nvGraphicFramePr>
          <p:cNvPr id="2" name="Table 1">
            <a:extLst>
              <a:ext uri="{FF2B5EF4-FFF2-40B4-BE49-F238E27FC236}">
                <a16:creationId xmlns:a16="http://schemas.microsoft.com/office/drawing/2014/main" id="{4FD5121B-88F2-5506-C905-5E997E53EA8A}"/>
              </a:ext>
            </a:extLst>
          </p:cNvPr>
          <p:cNvGraphicFramePr>
            <a:graphicFrameLocks noGrp="1"/>
          </p:cNvGraphicFramePr>
          <p:nvPr/>
        </p:nvGraphicFramePr>
        <p:xfrm>
          <a:off x="8739334" y="1664793"/>
          <a:ext cx="3171529" cy="4351343"/>
        </p:xfrm>
        <a:graphic>
          <a:graphicData uri="http://schemas.openxmlformats.org/drawingml/2006/table">
            <a:tbl>
              <a:tblPr/>
              <a:tblGrid>
                <a:gridCol w="1283186">
                  <a:extLst>
                    <a:ext uri="{9D8B030D-6E8A-4147-A177-3AD203B41FA5}">
                      <a16:colId xmlns:a16="http://schemas.microsoft.com/office/drawing/2014/main" val="4159181287"/>
                    </a:ext>
                  </a:extLst>
                </a:gridCol>
                <a:gridCol w="887141">
                  <a:extLst>
                    <a:ext uri="{9D8B030D-6E8A-4147-A177-3AD203B41FA5}">
                      <a16:colId xmlns:a16="http://schemas.microsoft.com/office/drawing/2014/main" val="3951007335"/>
                    </a:ext>
                  </a:extLst>
                </a:gridCol>
                <a:gridCol w="1001202">
                  <a:extLst>
                    <a:ext uri="{9D8B030D-6E8A-4147-A177-3AD203B41FA5}">
                      <a16:colId xmlns:a16="http://schemas.microsoft.com/office/drawing/2014/main" val="506588774"/>
                    </a:ext>
                  </a:extLst>
                </a:gridCol>
              </a:tblGrid>
              <a:tr h="355211">
                <a:tc>
                  <a:txBody>
                    <a:bodyPr/>
                    <a:lstStyle/>
                    <a:p>
                      <a:pPr algn="l" fontAlgn="ctr"/>
                      <a:r>
                        <a:rPr lang="en-US" sz="900" b="1" i="0" u="none" strike="noStrike">
                          <a:solidFill>
                            <a:srgbClr val="000000"/>
                          </a:solidFill>
                          <a:effectLst/>
                          <a:latin typeface="Segoe UI" panose="020B0502040204020203" pitchFamily="34" charset="0"/>
                        </a:rPr>
                        <a:t>Sewershed</a:t>
                      </a:r>
                    </a:p>
                  </a:txBody>
                  <a:tcPr marL="9515" marR="9515" marT="951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Segoe UI" panose="020B0502040204020203" pitchFamily="34" charset="0"/>
                        </a:rPr>
                        <a:t>2/19/2023 Quintile</a:t>
                      </a:r>
                    </a:p>
                  </a:txBody>
                  <a:tcPr marL="9515" marR="9515" marT="951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Segoe UI" panose="020B0502040204020203" pitchFamily="34" charset="0"/>
                        </a:rPr>
                        <a:t>current_state</a:t>
                      </a:r>
                    </a:p>
                  </a:txBody>
                  <a:tcPr marL="9515" marR="9515" marT="951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719521"/>
                  </a:ext>
                </a:extLst>
              </a:tr>
              <a:tr h="190292">
                <a:tc>
                  <a:txBody>
                    <a:bodyPr/>
                    <a:lstStyle/>
                    <a:p>
                      <a:pPr algn="l" fontAlgn="ctr"/>
                      <a:r>
                        <a:rPr lang="en-US" sz="800" b="0" i="0" u="none" strike="noStrike">
                          <a:solidFill>
                            <a:srgbClr val="000000"/>
                          </a:solidFill>
                          <a:effectLst/>
                          <a:latin typeface="Segoe UI" panose="020B0502040204020203" pitchFamily="34" charset="0"/>
                        </a:rPr>
                        <a:t>Alexandria Renew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07347723"/>
                  </a:ext>
                </a:extLst>
              </a:tr>
              <a:tr h="190292">
                <a:tc>
                  <a:txBody>
                    <a:bodyPr/>
                    <a:lstStyle/>
                    <a:p>
                      <a:pPr algn="l" fontAlgn="ctr"/>
                      <a:r>
                        <a:rPr lang="en-US" sz="800" b="0" i="0" u="none" strike="noStrike">
                          <a:solidFill>
                            <a:srgbClr val="000000"/>
                          </a:solidFill>
                          <a:effectLst/>
                          <a:latin typeface="Segoe UI" panose="020B0502040204020203" pitchFamily="34" charset="0"/>
                        </a:rPr>
                        <a:t>Aquia</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14657825"/>
                  </a:ext>
                </a:extLst>
              </a:tr>
              <a:tr h="190292">
                <a:tc>
                  <a:txBody>
                    <a:bodyPr/>
                    <a:lstStyle/>
                    <a:p>
                      <a:pPr algn="l" fontAlgn="ctr"/>
                      <a:r>
                        <a:rPr lang="en-US" sz="800" b="0" i="0" u="none" strike="noStrike">
                          <a:solidFill>
                            <a:srgbClr val="000000"/>
                          </a:solidFill>
                          <a:effectLst/>
                          <a:latin typeface="Segoe UI" panose="020B0502040204020203" pitchFamily="34" charset="0"/>
                        </a:rPr>
                        <a:t>Blacksburg</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2</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56331661"/>
                  </a:ext>
                </a:extLst>
              </a:tr>
              <a:tr h="190292">
                <a:tc>
                  <a:txBody>
                    <a:bodyPr/>
                    <a:lstStyle/>
                    <a:p>
                      <a:pPr algn="l" fontAlgn="ctr"/>
                      <a:r>
                        <a:rPr lang="en-US" sz="800" b="0" i="0" u="none" strike="noStrike">
                          <a:solidFill>
                            <a:srgbClr val="000000"/>
                          </a:solidFill>
                          <a:effectLst/>
                          <a:latin typeface="Segoe UI" panose="020B0502040204020203" pitchFamily="34" charset="0"/>
                        </a:rPr>
                        <a:t>Chesapeake-Elizabeth</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3</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9C0006"/>
                          </a:solidFill>
                          <a:effectLst/>
                          <a:latin typeface="Segoe UI" panose="020B0502040204020203" pitchFamily="34" charset="0"/>
                        </a:rPr>
                        <a:t>High</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63467350"/>
                  </a:ext>
                </a:extLst>
              </a:tr>
              <a:tr h="190292">
                <a:tc>
                  <a:txBody>
                    <a:bodyPr/>
                    <a:lstStyle/>
                    <a:p>
                      <a:pPr algn="l" fontAlgn="ctr"/>
                      <a:r>
                        <a:rPr lang="en-US" sz="800" b="0" i="0" u="none" strike="noStrike">
                          <a:solidFill>
                            <a:srgbClr val="000000"/>
                          </a:solidFill>
                          <a:effectLst/>
                          <a:latin typeface="Segoe UI" panose="020B0502040204020203" pitchFamily="34" charset="0"/>
                        </a:rPr>
                        <a:t>Coeburn Norton Wise</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2</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91706124"/>
                  </a:ext>
                </a:extLst>
              </a:tr>
              <a:tr h="190292">
                <a:tc>
                  <a:txBody>
                    <a:bodyPr/>
                    <a:lstStyle/>
                    <a:p>
                      <a:pPr algn="l" fontAlgn="ctr"/>
                      <a:r>
                        <a:rPr lang="en-US" sz="800" b="0" i="0" u="none" strike="noStrike">
                          <a:solidFill>
                            <a:srgbClr val="000000"/>
                          </a:solidFill>
                          <a:effectLst/>
                          <a:latin typeface="Segoe UI" panose="020B0502040204020203" pitchFamily="34" charset="0"/>
                        </a:rPr>
                        <a:t>HL Mooney</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43597881"/>
                  </a:ext>
                </a:extLst>
              </a:tr>
              <a:tr h="190292">
                <a:tc>
                  <a:txBody>
                    <a:bodyPr/>
                    <a:lstStyle/>
                    <a:p>
                      <a:pPr algn="l" fontAlgn="ctr"/>
                      <a:r>
                        <a:rPr lang="en-US" sz="800" b="0" i="0" u="none" strike="noStrike">
                          <a:solidFill>
                            <a:srgbClr val="000000"/>
                          </a:solidFill>
                          <a:effectLst/>
                          <a:latin typeface="Segoe UI" panose="020B0502040204020203" pitchFamily="34" charset="0"/>
                        </a:rPr>
                        <a:t>Little Falls Run</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2084995"/>
                  </a:ext>
                </a:extLst>
              </a:tr>
              <a:tr h="190292">
                <a:tc>
                  <a:txBody>
                    <a:bodyPr/>
                    <a:lstStyle/>
                    <a:p>
                      <a:pPr algn="l" fontAlgn="ctr"/>
                      <a:r>
                        <a:rPr lang="en-US" sz="800" b="0" i="0" u="none" strike="noStrike">
                          <a:solidFill>
                            <a:srgbClr val="000000"/>
                          </a:solidFill>
                          <a:effectLst/>
                          <a:latin typeface="Segoe UI" panose="020B0502040204020203" pitchFamily="34" charset="0"/>
                        </a:rPr>
                        <a:t>Lynchburg</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58816380"/>
                  </a:ext>
                </a:extLst>
              </a:tr>
              <a:tr h="190292">
                <a:tc>
                  <a:txBody>
                    <a:bodyPr/>
                    <a:lstStyle/>
                    <a:p>
                      <a:pPr algn="l" fontAlgn="ctr"/>
                      <a:r>
                        <a:rPr lang="en-US" sz="800" b="0" i="0" u="none" strike="noStrike">
                          <a:solidFill>
                            <a:srgbClr val="000000"/>
                          </a:solidFill>
                          <a:effectLst/>
                          <a:latin typeface="Segoe UI" panose="020B0502040204020203" pitchFamily="34" charset="0"/>
                        </a:rPr>
                        <a:t>Moores Creek</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58268049"/>
                  </a:ext>
                </a:extLst>
              </a:tr>
              <a:tr h="190292">
                <a:tc>
                  <a:txBody>
                    <a:bodyPr/>
                    <a:lstStyle/>
                    <a:p>
                      <a:pPr algn="l" fontAlgn="ctr"/>
                      <a:r>
                        <a:rPr lang="en-US" sz="800" b="0" i="0" u="none" strike="noStrike">
                          <a:solidFill>
                            <a:srgbClr val="000000"/>
                          </a:solidFill>
                          <a:effectLst/>
                          <a:latin typeface="Segoe UI" panose="020B0502040204020203" pitchFamily="34" charset="0"/>
                        </a:rPr>
                        <a:t>Nansemond</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98475294"/>
                  </a:ext>
                </a:extLst>
              </a:tr>
              <a:tr h="190292">
                <a:tc>
                  <a:txBody>
                    <a:bodyPr/>
                    <a:lstStyle/>
                    <a:p>
                      <a:pPr algn="l" fontAlgn="ctr"/>
                      <a:r>
                        <a:rPr lang="en-US" sz="800" b="0" i="0" u="none" strike="noStrike">
                          <a:solidFill>
                            <a:srgbClr val="000000"/>
                          </a:solidFill>
                          <a:effectLst/>
                          <a:latin typeface="Segoe UI" panose="020B0502040204020203" pitchFamily="34" charset="0"/>
                        </a:rPr>
                        <a:t>North River</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2</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32226472"/>
                  </a:ext>
                </a:extLst>
              </a:tr>
              <a:tr h="190292">
                <a:tc>
                  <a:txBody>
                    <a:bodyPr/>
                    <a:lstStyle/>
                    <a:p>
                      <a:pPr algn="l" fontAlgn="ctr"/>
                      <a:r>
                        <a:rPr lang="en-US" sz="800" b="0" i="0" u="none" strike="noStrike">
                          <a:solidFill>
                            <a:srgbClr val="000000"/>
                          </a:solidFill>
                          <a:effectLst/>
                          <a:latin typeface="Segoe UI" panose="020B0502040204020203" pitchFamily="34" charset="0"/>
                        </a:rPr>
                        <a:t>Onancock</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2</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68030847"/>
                  </a:ext>
                </a:extLst>
              </a:tr>
              <a:tr h="190292">
                <a:tc>
                  <a:txBody>
                    <a:bodyPr/>
                    <a:lstStyle/>
                    <a:p>
                      <a:pPr algn="l" fontAlgn="ctr"/>
                      <a:r>
                        <a:rPr lang="en-US" sz="800" b="0" i="0" u="none" strike="noStrike">
                          <a:solidFill>
                            <a:srgbClr val="000000"/>
                          </a:solidFill>
                          <a:effectLst/>
                          <a:latin typeface="Segoe UI" panose="020B0502040204020203" pitchFamily="34" charset="0"/>
                        </a:rPr>
                        <a:t>Parkins Mill</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855245515"/>
                  </a:ext>
                </a:extLst>
              </a:tr>
              <a:tr h="190292">
                <a:tc>
                  <a:txBody>
                    <a:bodyPr/>
                    <a:lstStyle/>
                    <a:p>
                      <a:pPr algn="l" fontAlgn="ctr"/>
                      <a:r>
                        <a:rPr lang="en-US" sz="800" b="0" i="0" u="none" strike="noStrike">
                          <a:solidFill>
                            <a:srgbClr val="000000"/>
                          </a:solidFill>
                          <a:effectLst/>
                          <a:latin typeface="Segoe UI" panose="020B0502040204020203" pitchFamily="34" charset="0"/>
                        </a:rPr>
                        <a:t>Pepper's Ferry</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0452775"/>
                  </a:ext>
                </a:extLst>
              </a:tr>
              <a:tr h="190292">
                <a:tc>
                  <a:txBody>
                    <a:bodyPr/>
                    <a:lstStyle/>
                    <a:p>
                      <a:pPr algn="l" fontAlgn="ctr"/>
                      <a:r>
                        <a:rPr lang="en-US" sz="800" b="0" i="0" u="none" strike="noStrike">
                          <a:solidFill>
                            <a:srgbClr val="000000"/>
                          </a:solidFill>
                          <a:effectLst/>
                          <a:latin typeface="Segoe UI" panose="020B0502040204020203" pitchFamily="34" charset="0"/>
                        </a:rPr>
                        <a:t>Pound</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3</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9C0006"/>
                          </a:solidFill>
                          <a:effectLst/>
                          <a:latin typeface="Segoe UI" panose="020B0502040204020203" pitchFamily="34" charset="0"/>
                        </a:rPr>
                        <a:t>High</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14181343"/>
                  </a:ext>
                </a:extLst>
              </a:tr>
              <a:tr h="190292">
                <a:tc>
                  <a:txBody>
                    <a:bodyPr/>
                    <a:lstStyle/>
                    <a:p>
                      <a:pPr algn="l" fontAlgn="ctr"/>
                      <a:r>
                        <a:rPr lang="en-US" sz="800" b="0" i="0" u="none" strike="noStrike">
                          <a:solidFill>
                            <a:srgbClr val="000000"/>
                          </a:solidFill>
                          <a:effectLst/>
                          <a:latin typeface="Segoe UI" panose="020B0502040204020203" pitchFamily="34" charset="0"/>
                        </a:rPr>
                        <a:t>Richmond</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82739201"/>
                  </a:ext>
                </a:extLst>
              </a:tr>
              <a:tr h="190292">
                <a:tc>
                  <a:txBody>
                    <a:bodyPr/>
                    <a:lstStyle/>
                    <a:p>
                      <a:pPr algn="l" fontAlgn="ctr"/>
                      <a:r>
                        <a:rPr lang="en-US" sz="800" b="0" i="0" u="none" strike="noStrike">
                          <a:solidFill>
                            <a:srgbClr val="000000"/>
                          </a:solidFill>
                          <a:effectLst/>
                          <a:latin typeface="Segoe UI" panose="020B0502040204020203" pitchFamily="34" charset="0"/>
                        </a:rPr>
                        <a:t>Roanoke</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78986320"/>
                  </a:ext>
                </a:extLst>
              </a:tr>
              <a:tr h="190292">
                <a:tc>
                  <a:txBody>
                    <a:bodyPr/>
                    <a:lstStyle/>
                    <a:p>
                      <a:pPr algn="l" fontAlgn="ctr"/>
                      <a:r>
                        <a:rPr lang="en-US" sz="800" b="0" i="0" u="none" strike="noStrike">
                          <a:solidFill>
                            <a:srgbClr val="000000"/>
                          </a:solidFill>
                          <a:effectLst/>
                          <a:latin typeface="Segoe UI" panose="020B0502040204020203" pitchFamily="34" charset="0"/>
                        </a:rPr>
                        <a:t>Upper Occoquan</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72750153"/>
                  </a:ext>
                </a:extLst>
              </a:tr>
              <a:tr h="190292">
                <a:tc>
                  <a:txBody>
                    <a:bodyPr/>
                    <a:lstStyle/>
                    <a:p>
                      <a:pPr algn="l" fontAlgn="ctr"/>
                      <a:r>
                        <a:rPr lang="en-US" sz="800" b="0" i="0" u="none" strike="noStrike">
                          <a:solidFill>
                            <a:srgbClr val="000000"/>
                          </a:solidFill>
                          <a:effectLst/>
                          <a:latin typeface="Segoe UI" panose="020B0502040204020203" pitchFamily="34" charset="0"/>
                        </a:rPr>
                        <a:t>Virginia Initiative Plant</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3</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9C0006"/>
                          </a:solidFill>
                          <a:effectLst/>
                          <a:latin typeface="Segoe UI" panose="020B0502040204020203" pitchFamily="34" charset="0"/>
                        </a:rPr>
                        <a:t>High</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15781922"/>
                  </a:ext>
                </a:extLst>
              </a:tr>
              <a:tr h="190292">
                <a:tc>
                  <a:txBody>
                    <a:bodyPr/>
                    <a:lstStyle/>
                    <a:p>
                      <a:pPr algn="l" fontAlgn="ctr"/>
                      <a:r>
                        <a:rPr lang="en-US" sz="800" b="0" i="0" u="none" strike="noStrike">
                          <a:solidFill>
                            <a:srgbClr val="000000"/>
                          </a:solidFill>
                          <a:effectLst/>
                          <a:latin typeface="Segoe UI" panose="020B0502040204020203" pitchFamily="34" charset="0"/>
                        </a:rPr>
                        <a:t>Williamsburg</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0</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42689959"/>
                  </a:ext>
                </a:extLst>
              </a:tr>
              <a:tr h="190292">
                <a:tc>
                  <a:txBody>
                    <a:bodyPr/>
                    <a:lstStyle/>
                    <a:p>
                      <a:pPr algn="l" fontAlgn="ctr"/>
                      <a:r>
                        <a:rPr lang="en-US" sz="800" b="0" i="0" u="none" strike="noStrike">
                          <a:solidFill>
                            <a:srgbClr val="000000"/>
                          </a:solidFill>
                          <a:effectLst/>
                          <a:latin typeface="Segoe UI" panose="020B0502040204020203" pitchFamily="34" charset="0"/>
                        </a:rPr>
                        <a:t>Wolf Creek</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Segoe UI" panose="020B0502040204020203" pitchFamily="34" charset="0"/>
                        </a:rPr>
                        <a:t>1</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203764"/>
                          </a:solidFill>
                          <a:effectLst/>
                          <a:latin typeface="Segoe UI" panose="020B0502040204020203" pitchFamily="34" charset="0"/>
                        </a:rPr>
                        <a:t>Low</a:t>
                      </a:r>
                    </a:p>
                  </a:txBody>
                  <a:tcPr marL="9515" marR="9515" marT="9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93688556"/>
                  </a:ext>
                </a:extLst>
              </a:tr>
            </a:tbl>
          </a:graphicData>
        </a:graphic>
      </p:graphicFrame>
    </p:spTree>
    <p:extLst>
      <p:ext uri="{BB962C8B-B14F-4D97-AF65-F5344CB8AC3E}">
        <p14:creationId xmlns:p14="http://schemas.microsoft.com/office/powerpoint/2010/main" val="251848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F851-2E49-4D4A-BF09-2C3BDEC9630D}"/>
              </a:ext>
            </a:extLst>
          </p:cNvPr>
          <p:cNvSpPr>
            <a:spLocks noGrp="1"/>
          </p:cNvSpPr>
          <p:nvPr>
            <p:ph type="title"/>
          </p:nvPr>
        </p:nvSpPr>
        <p:spPr>
          <a:xfrm>
            <a:off x="1523664" y="2553461"/>
            <a:ext cx="9167107" cy="1325563"/>
          </a:xfrm>
        </p:spPr>
        <p:txBody>
          <a:bodyPr/>
          <a:lstStyle/>
          <a:p>
            <a:pPr algn="ctr"/>
            <a:r>
              <a:rPr lang="en-US" dirty="0">
                <a:solidFill>
                  <a:srgbClr val="002060"/>
                </a:solidFill>
              </a:rPr>
              <a:t>Research:  </a:t>
            </a:r>
            <a:r>
              <a:rPr lang="en-US">
                <a:solidFill>
                  <a:srgbClr val="002060"/>
                </a:solidFill>
              </a:rPr>
              <a:t>Prelim Predictive Modeling</a:t>
            </a:r>
            <a:endParaRPr lang="en-US" dirty="0">
              <a:solidFill>
                <a:srgbClr val="002060"/>
              </a:solidFill>
            </a:endParaRPr>
          </a:p>
        </p:txBody>
      </p:sp>
      <p:sp>
        <p:nvSpPr>
          <p:cNvPr id="4" name="Date Placeholder 3">
            <a:extLst>
              <a:ext uri="{FF2B5EF4-FFF2-40B4-BE49-F238E27FC236}">
                <a16:creationId xmlns:a16="http://schemas.microsoft.com/office/drawing/2014/main" id="{861F73EA-FD13-9045-B22F-641F949ED9B2}"/>
              </a:ext>
            </a:extLst>
          </p:cNvPr>
          <p:cNvSpPr>
            <a:spLocks noGrp="1"/>
          </p:cNvSpPr>
          <p:nvPr>
            <p:ph type="dt" sz="half" idx="10"/>
          </p:nvPr>
        </p:nvSpPr>
        <p:spPr/>
        <p:txBody>
          <a:bodyPr/>
          <a:lstStyle/>
          <a:p>
            <a:fld id="{0A85F4E1-29E8-004E-AC81-838B498D4696}" type="datetime5">
              <a:rPr lang="en-US" smtClean="0"/>
              <a:t>6-Mar-23</a:t>
            </a:fld>
            <a:endParaRPr lang="en-US"/>
          </a:p>
        </p:txBody>
      </p:sp>
      <p:sp>
        <p:nvSpPr>
          <p:cNvPr id="5" name="Slide Number Placeholder 4">
            <a:extLst>
              <a:ext uri="{FF2B5EF4-FFF2-40B4-BE49-F238E27FC236}">
                <a16:creationId xmlns:a16="http://schemas.microsoft.com/office/drawing/2014/main" id="{E927B7A9-AB91-9F47-AAC6-5EC5B3133A59}"/>
              </a:ext>
            </a:extLst>
          </p:cNvPr>
          <p:cNvSpPr>
            <a:spLocks noGrp="1"/>
          </p:cNvSpPr>
          <p:nvPr>
            <p:ph type="sldNum" sz="quarter" idx="12"/>
          </p:nvPr>
        </p:nvSpPr>
        <p:spPr/>
        <p:txBody>
          <a:bodyPr/>
          <a:lstStyle/>
          <a:p>
            <a:fld id="{330EA680-D336-4FF7-8B7A-9848BB0A1C32}" type="slidenum">
              <a:rPr lang="en-US" smtClean="0"/>
              <a:t>15</a:t>
            </a:fld>
            <a:endParaRPr lang="en-US"/>
          </a:p>
        </p:txBody>
      </p:sp>
      <p:cxnSp>
        <p:nvCxnSpPr>
          <p:cNvPr id="6" name="Straight Connector 5">
            <a:extLst>
              <a:ext uri="{FF2B5EF4-FFF2-40B4-BE49-F238E27FC236}">
                <a16:creationId xmlns:a16="http://schemas.microsoft.com/office/drawing/2014/main" id="{87909B45-373F-9E41-854F-A0F301733257}"/>
              </a:ext>
            </a:extLst>
          </p:cNvPr>
          <p:cNvCxnSpPr>
            <a:cxnSpLocks/>
          </p:cNvCxnSpPr>
          <p:nvPr/>
        </p:nvCxnSpPr>
        <p:spPr>
          <a:xfrm>
            <a:off x="3471512" y="3698234"/>
            <a:ext cx="5271413" cy="2224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0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Wastewater vs. Hospitalization Correlation</a:t>
            </a:r>
            <a:endParaRPr/>
          </a:p>
        </p:txBody>
      </p:sp>
      <p:sp>
        <p:nvSpPr>
          <p:cNvPr id="462" name="Google Shape;462;p53"/>
          <p:cNvSpPr txBox="1"/>
          <p:nvPr/>
        </p:nvSpPr>
        <p:spPr>
          <a:xfrm>
            <a:off x="488467" y="1465401"/>
            <a:ext cx="5539200" cy="1230874"/>
          </a:xfrm>
          <a:prstGeom prst="rect">
            <a:avLst/>
          </a:prstGeom>
          <a:noFill/>
          <a:ln>
            <a:noFill/>
          </a:ln>
        </p:spPr>
        <p:txBody>
          <a:bodyPr spcFirstLastPara="1" wrap="square" lIns="121900" tIns="121900" rIns="121900" bIns="121900" anchor="t" anchorCtr="0">
            <a:spAutoFit/>
          </a:bodyPr>
          <a:lstStyle/>
          <a:p>
            <a:r>
              <a:rPr lang="en" sz="1333"/>
              <a:t>WWTP: Alexandria Renew</a:t>
            </a:r>
            <a:endParaRPr sz="1333"/>
          </a:p>
          <a:p>
            <a:r>
              <a:rPr lang="en" sz="1333"/>
              <a:t>Non-shift viral vs. hospitalization corr = </a:t>
            </a:r>
            <a:r>
              <a:rPr lang="en" sz="1333">
                <a:solidFill>
                  <a:schemeClr val="dk1"/>
                </a:solidFill>
                <a:highlight>
                  <a:srgbClr val="FFFFFF"/>
                </a:highlight>
              </a:rPr>
              <a:t>0.495</a:t>
            </a:r>
            <a:endParaRPr sz="1333">
              <a:solidFill>
                <a:schemeClr val="dk1"/>
              </a:solidFill>
              <a:highlight>
                <a:srgbClr val="FFFFFF"/>
              </a:highlight>
            </a:endParaRPr>
          </a:p>
          <a:p>
            <a:r>
              <a:rPr lang="en" sz="1333">
                <a:solidFill>
                  <a:schemeClr val="dk1"/>
                </a:solidFill>
                <a:highlight>
                  <a:srgbClr val="FFFFFF"/>
                </a:highlight>
              </a:rPr>
              <a:t>Non-shift viral vs. cases corr = 0.466</a:t>
            </a:r>
            <a:endParaRPr sz="1333">
              <a:solidFill>
                <a:schemeClr val="dk1"/>
              </a:solidFill>
              <a:highlight>
                <a:srgbClr val="FFFFFF"/>
              </a:highlight>
            </a:endParaRPr>
          </a:p>
          <a:p>
            <a:endParaRPr sz="2400"/>
          </a:p>
        </p:txBody>
      </p:sp>
      <p:pic>
        <p:nvPicPr>
          <p:cNvPr id="463" name="Google Shape;463;p53"/>
          <p:cNvPicPr preferRelativeResize="0"/>
          <p:nvPr/>
        </p:nvPicPr>
        <p:blipFill>
          <a:blip r:embed="rId3">
            <a:alphaModFix/>
          </a:blip>
          <a:stretch>
            <a:fillRect/>
          </a:stretch>
        </p:blipFill>
        <p:spPr>
          <a:xfrm>
            <a:off x="-101600" y="2266800"/>
            <a:ext cx="6184867" cy="1441600"/>
          </a:xfrm>
          <a:prstGeom prst="rect">
            <a:avLst/>
          </a:prstGeom>
          <a:noFill/>
          <a:ln>
            <a:noFill/>
          </a:ln>
        </p:spPr>
      </p:pic>
      <p:pic>
        <p:nvPicPr>
          <p:cNvPr id="464" name="Google Shape;464;p53"/>
          <p:cNvPicPr preferRelativeResize="0"/>
          <p:nvPr/>
        </p:nvPicPr>
        <p:blipFill>
          <a:blip r:embed="rId4">
            <a:alphaModFix/>
          </a:blip>
          <a:stretch>
            <a:fillRect/>
          </a:stretch>
        </p:blipFill>
        <p:spPr>
          <a:xfrm>
            <a:off x="1" y="5357433"/>
            <a:ext cx="6236601" cy="1441600"/>
          </a:xfrm>
          <a:prstGeom prst="rect">
            <a:avLst/>
          </a:prstGeom>
          <a:noFill/>
          <a:ln>
            <a:noFill/>
          </a:ln>
        </p:spPr>
      </p:pic>
      <p:sp>
        <p:nvSpPr>
          <p:cNvPr id="465" name="Google Shape;465;p53"/>
          <p:cNvSpPr txBox="1"/>
          <p:nvPr/>
        </p:nvSpPr>
        <p:spPr>
          <a:xfrm>
            <a:off x="348700" y="4548568"/>
            <a:ext cx="5539200" cy="1230874"/>
          </a:xfrm>
          <a:prstGeom prst="rect">
            <a:avLst/>
          </a:prstGeom>
          <a:noFill/>
          <a:ln>
            <a:noFill/>
          </a:ln>
        </p:spPr>
        <p:txBody>
          <a:bodyPr spcFirstLastPara="1" wrap="square" lIns="121900" tIns="121900" rIns="121900" bIns="121900" anchor="t" anchorCtr="0">
            <a:spAutoFit/>
          </a:bodyPr>
          <a:lstStyle/>
          <a:p>
            <a:r>
              <a:rPr lang="en" sz="1333"/>
              <a:t>WWTP: Virginia Initiative Plant</a:t>
            </a:r>
            <a:endParaRPr sz="1333"/>
          </a:p>
          <a:p>
            <a:r>
              <a:rPr lang="en" sz="1333"/>
              <a:t>Non-shift viral vs. hospitalization corr = </a:t>
            </a:r>
            <a:r>
              <a:rPr lang="en" sz="1333">
                <a:solidFill>
                  <a:schemeClr val="dk1"/>
                </a:solidFill>
                <a:highlight>
                  <a:srgbClr val="FFFFFF"/>
                </a:highlight>
              </a:rPr>
              <a:t>0.588</a:t>
            </a:r>
            <a:endParaRPr sz="1333">
              <a:solidFill>
                <a:schemeClr val="dk1"/>
              </a:solidFill>
              <a:highlight>
                <a:srgbClr val="FFFFFF"/>
              </a:highlight>
            </a:endParaRPr>
          </a:p>
          <a:p>
            <a:r>
              <a:rPr lang="en" sz="1333">
                <a:solidFill>
                  <a:schemeClr val="dk1"/>
                </a:solidFill>
                <a:highlight>
                  <a:srgbClr val="FFFFFF"/>
                </a:highlight>
              </a:rPr>
              <a:t>Non-shift viral vs. cases corr = 0.853</a:t>
            </a:r>
            <a:endParaRPr sz="1333">
              <a:solidFill>
                <a:schemeClr val="dk1"/>
              </a:solidFill>
              <a:highlight>
                <a:srgbClr val="FFFFFF"/>
              </a:highlight>
            </a:endParaRPr>
          </a:p>
          <a:p>
            <a:endParaRPr sz="2400"/>
          </a:p>
        </p:txBody>
      </p:sp>
      <p:pic>
        <p:nvPicPr>
          <p:cNvPr id="466" name="Google Shape;466;p53"/>
          <p:cNvPicPr preferRelativeResize="0"/>
          <p:nvPr/>
        </p:nvPicPr>
        <p:blipFill>
          <a:blip r:embed="rId5">
            <a:alphaModFix/>
          </a:blip>
          <a:stretch>
            <a:fillRect/>
          </a:stretch>
        </p:blipFill>
        <p:spPr>
          <a:xfrm>
            <a:off x="6096001" y="2266800"/>
            <a:ext cx="6169417" cy="1441600"/>
          </a:xfrm>
          <a:prstGeom prst="rect">
            <a:avLst/>
          </a:prstGeom>
          <a:noFill/>
          <a:ln>
            <a:noFill/>
          </a:ln>
        </p:spPr>
      </p:pic>
      <p:sp>
        <p:nvSpPr>
          <p:cNvPr id="467" name="Google Shape;467;p53"/>
          <p:cNvSpPr txBox="1"/>
          <p:nvPr/>
        </p:nvSpPr>
        <p:spPr>
          <a:xfrm>
            <a:off x="6411117" y="1517168"/>
            <a:ext cx="5539200" cy="1230874"/>
          </a:xfrm>
          <a:prstGeom prst="rect">
            <a:avLst/>
          </a:prstGeom>
          <a:noFill/>
          <a:ln>
            <a:noFill/>
          </a:ln>
        </p:spPr>
        <p:txBody>
          <a:bodyPr spcFirstLastPara="1" wrap="square" lIns="121900" tIns="121900" rIns="121900" bIns="121900" anchor="t" anchorCtr="0">
            <a:spAutoFit/>
          </a:bodyPr>
          <a:lstStyle/>
          <a:p>
            <a:r>
              <a:rPr lang="en" sz="1333"/>
              <a:t>WWTP: Pound</a:t>
            </a:r>
            <a:endParaRPr sz="1333"/>
          </a:p>
          <a:p>
            <a:r>
              <a:rPr lang="en" sz="1333"/>
              <a:t>Non-shift viral vs. hospitalization corr = </a:t>
            </a:r>
            <a:r>
              <a:rPr lang="en" sz="1333">
                <a:solidFill>
                  <a:schemeClr val="dk1"/>
                </a:solidFill>
                <a:highlight>
                  <a:srgbClr val="FFFFFF"/>
                </a:highlight>
              </a:rPr>
              <a:t>-0.065</a:t>
            </a:r>
            <a:endParaRPr sz="1333">
              <a:solidFill>
                <a:schemeClr val="dk1"/>
              </a:solidFill>
              <a:highlight>
                <a:srgbClr val="FFFFFF"/>
              </a:highlight>
            </a:endParaRPr>
          </a:p>
          <a:p>
            <a:r>
              <a:rPr lang="en" sz="1333">
                <a:solidFill>
                  <a:schemeClr val="dk1"/>
                </a:solidFill>
                <a:highlight>
                  <a:srgbClr val="FFFFFF"/>
                </a:highlight>
              </a:rPr>
              <a:t>Non-shift viral vs. cases corr = 0.061</a:t>
            </a:r>
            <a:endParaRPr sz="1333">
              <a:solidFill>
                <a:schemeClr val="dk1"/>
              </a:solidFill>
              <a:highlight>
                <a:srgbClr val="FFFFFF"/>
              </a:highlight>
            </a:endParaRPr>
          </a:p>
          <a:p>
            <a:endParaRPr sz="2400"/>
          </a:p>
        </p:txBody>
      </p:sp>
      <p:pic>
        <p:nvPicPr>
          <p:cNvPr id="468" name="Google Shape;468;p53"/>
          <p:cNvPicPr preferRelativeResize="0"/>
          <p:nvPr/>
        </p:nvPicPr>
        <p:blipFill>
          <a:blip r:embed="rId6">
            <a:alphaModFix/>
          </a:blip>
          <a:stretch>
            <a:fillRect/>
          </a:stretch>
        </p:blipFill>
        <p:spPr>
          <a:xfrm>
            <a:off x="6236601" y="5335297"/>
            <a:ext cx="6371639" cy="1469167"/>
          </a:xfrm>
          <a:prstGeom prst="rect">
            <a:avLst/>
          </a:prstGeom>
          <a:noFill/>
          <a:ln>
            <a:noFill/>
          </a:ln>
        </p:spPr>
      </p:pic>
      <p:sp>
        <p:nvSpPr>
          <p:cNvPr id="469" name="Google Shape;469;p53"/>
          <p:cNvSpPr txBox="1"/>
          <p:nvPr/>
        </p:nvSpPr>
        <p:spPr>
          <a:xfrm>
            <a:off x="6411100" y="4513034"/>
            <a:ext cx="5539200" cy="1230874"/>
          </a:xfrm>
          <a:prstGeom prst="rect">
            <a:avLst/>
          </a:prstGeom>
          <a:noFill/>
          <a:ln>
            <a:noFill/>
          </a:ln>
        </p:spPr>
        <p:txBody>
          <a:bodyPr spcFirstLastPara="1" wrap="square" lIns="121900" tIns="121900" rIns="121900" bIns="121900" anchor="t" anchorCtr="0">
            <a:spAutoFit/>
          </a:bodyPr>
          <a:lstStyle/>
          <a:p>
            <a:r>
              <a:rPr lang="en" sz="1333"/>
              <a:t>WWTP: Onancock</a:t>
            </a:r>
            <a:endParaRPr sz="1333"/>
          </a:p>
          <a:p>
            <a:r>
              <a:rPr lang="en" sz="1333"/>
              <a:t>Non-shift viral vs. hospitalization corr = </a:t>
            </a:r>
            <a:r>
              <a:rPr lang="en" sz="1333">
                <a:solidFill>
                  <a:schemeClr val="dk1"/>
                </a:solidFill>
                <a:highlight>
                  <a:srgbClr val="FFFFFF"/>
                </a:highlight>
              </a:rPr>
              <a:t>0.319</a:t>
            </a:r>
            <a:endParaRPr sz="1333">
              <a:solidFill>
                <a:schemeClr val="dk1"/>
              </a:solidFill>
              <a:highlight>
                <a:srgbClr val="FFFFFF"/>
              </a:highlight>
            </a:endParaRPr>
          </a:p>
          <a:p>
            <a:r>
              <a:rPr lang="en" sz="1333">
                <a:solidFill>
                  <a:schemeClr val="dk1"/>
                </a:solidFill>
                <a:highlight>
                  <a:srgbClr val="FFFFFF"/>
                </a:highlight>
              </a:rPr>
              <a:t>Non-shift viral vs. cases corr = 0.352</a:t>
            </a:r>
            <a:endParaRPr sz="1333">
              <a:solidFill>
                <a:schemeClr val="dk1"/>
              </a:solidFill>
              <a:highlight>
                <a:srgbClr val="FFFFFF"/>
              </a:highlight>
            </a:endParaRPr>
          </a:p>
          <a:p>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7"/>
          <p:cNvSpPr txBox="1">
            <a:spLocks noGrp="1"/>
          </p:cNvSpPr>
          <p:nvPr>
            <p:ph type="title"/>
          </p:nvPr>
        </p:nvSpPr>
        <p:spPr>
          <a:xfrm>
            <a:off x="415600" y="85367"/>
            <a:ext cx="11360800" cy="763600"/>
          </a:xfrm>
          <a:prstGeom prst="rect">
            <a:avLst/>
          </a:prstGeom>
        </p:spPr>
        <p:txBody>
          <a:bodyPr spcFirstLastPara="1" vert="horz" wrap="square" lIns="121900" tIns="121900" rIns="121900" bIns="121900" rtlCol="0" anchor="t" anchorCtr="0">
            <a:normAutofit fontScale="90000"/>
          </a:bodyPr>
          <a:lstStyle/>
          <a:p>
            <a:r>
              <a:rPr lang="en"/>
              <a:t>Forecast Results</a:t>
            </a:r>
            <a:endParaRPr/>
          </a:p>
        </p:txBody>
      </p:sp>
      <p:sp>
        <p:nvSpPr>
          <p:cNvPr id="508" name="Google Shape;508;p57"/>
          <p:cNvSpPr txBox="1"/>
          <p:nvPr/>
        </p:nvSpPr>
        <p:spPr>
          <a:xfrm>
            <a:off x="203200" y="638967"/>
            <a:ext cx="5706000" cy="1949276"/>
          </a:xfrm>
          <a:prstGeom prst="rect">
            <a:avLst/>
          </a:prstGeom>
          <a:noFill/>
          <a:ln>
            <a:noFill/>
          </a:ln>
        </p:spPr>
        <p:txBody>
          <a:bodyPr spcFirstLastPara="1" wrap="square" lIns="121900" tIns="121900" rIns="121900" bIns="121900" anchor="t" anchorCtr="0">
            <a:spAutoFit/>
          </a:bodyPr>
          <a:lstStyle/>
          <a:p>
            <a:r>
              <a:rPr lang="en" sz="2400"/>
              <a:t>WWTP: Alexandria Renew</a:t>
            </a:r>
            <a:endParaRPr sz="2400"/>
          </a:p>
          <a:p>
            <a:r>
              <a:rPr lang="en" sz="2400"/>
              <a:t>Train period: before 2022.3 / last 12 week in 2022</a:t>
            </a:r>
            <a:endParaRPr sz="2400"/>
          </a:p>
          <a:p>
            <a:r>
              <a:rPr lang="en" sz="2400"/>
              <a:t>Test period: 2023.1-2023.2 (12 datapoints)</a:t>
            </a:r>
            <a:endParaRPr sz="2400"/>
          </a:p>
          <a:p>
            <a:r>
              <a:rPr lang="en" sz="1467"/>
              <a:t>*train with viral load in log scale</a:t>
            </a:r>
            <a:endParaRPr sz="1467"/>
          </a:p>
        </p:txBody>
      </p:sp>
      <p:sp>
        <p:nvSpPr>
          <p:cNvPr id="509" name="Google Shape;509;p57"/>
          <p:cNvSpPr txBox="1"/>
          <p:nvPr/>
        </p:nvSpPr>
        <p:spPr>
          <a:xfrm>
            <a:off x="6053833" y="254000"/>
            <a:ext cx="2810000" cy="5438821"/>
          </a:xfrm>
          <a:prstGeom prst="rect">
            <a:avLst/>
          </a:prstGeom>
          <a:noFill/>
          <a:ln>
            <a:noFill/>
          </a:ln>
        </p:spPr>
        <p:txBody>
          <a:bodyPr spcFirstLastPara="1" wrap="square" lIns="121900" tIns="121900" rIns="121900" bIns="121900" anchor="t" anchorCtr="0">
            <a:spAutoFit/>
          </a:bodyPr>
          <a:lstStyle/>
          <a:p>
            <a:r>
              <a:rPr lang="en" sz="1467"/>
              <a:t>linreg 3week ww</a:t>
            </a:r>
            <a:endParaRPr sz="1467"/>
          </a:p>
          <a:p>
            <a:r>
              <a:rPr lang="en" sz="1467"/>
              <a:t>linreg 3week ww (12w)</a:t>
            </a:r>
            <a:endParaRPr sz="1467"/>
          </a:p>
          <a:p>
            <a:endParaRPr sz="1467"/>
          </a:p>
          <a:p>
            <a:r>
              <a:rPr lang="en" sz="1467"/>
              <a:t>linreg w/cases</a:t>
            </a:r>
            <a:endParaRPr sz="1467"/>
          </a:p>
          <a:p>
            <a:r>
              <a:rPr lang="en" sz="1467"/>
              <a:t>linreg w/cases (12w)</a:t>
            </a:r>
            <a:endParaRPr sz="1467"/>
          </a:p>
          <a:p>
            <a:endParaRPr sz="1467"/>
          </a:p>
          <a:p>
            <a:r>
              <a:rPr lang="en" sz="1467"/>
              <a:t>linreg only cases</a:t>
            </a:r>
            <a:endParaRPr sz="1467"/>
          </a:p>
          <a:p>
            <a:r>
              <a:rPr lang="en" sz="1467"/>
              <a:t>linreg only cases (12w)</a:t>
            </a:r>
            <a:endParaRPr sz="1467"/>
          </a:p>
          <a:p>
            <a:endParaRPr sz="1467"/>
          </a:p>
          <a:p>
            <a:r>
              <a:rPr lang="en" sz="1467"/>
              <a:t>arimax w/ cases</a:t>
            </a:r>
            <a:endParaRPr sz="1467"/>
          </a:p>
          <a:p>
            <a:r>
              <a:rPr lang="en" sz="1467"/>
              <a:t>arimax w/ cases (12w)</a:t>
            </a:r>
            <a:endParaRPr sz="1467"/>
          </a:p>
          <a:p>
            <a:endParaRPr sz="1467"/>
          </a:p>
          <a:p>
            <a:r>
              <a:rPr lang="en" sz="1467"/>
              <a:t>arima only cases</a:t>
            </a:r>
            <a:endParaRPr sz="1467"/>
          </a:p>
          <a:p>
            <a:r>
              <a:rPr lang="en" sz="1467"/>
              <a:t>arima only cases (12w)</a:t>
            </a:r>
            <a:endParaRPr sz="1467"/>
          </a:p>
          <a:p>
            <a:endParaRPr sz="1467"/>
          </a:p>
          <a:p>
            <a:r>
              <a:rPr lang="en" sz="1467"/>
              <a:t>2layerMLP</a:t>
            </a:r>
            <a:endParaRPr sz="1467"/>
          </a:p>
          <a:p>
            <a:endParaRPr sz="1467"/>
          </a:p>
          <a:p>
            <a:endParaRPr sz="1467"/>
          </a:p>
          <a:p>
            <a:r>
              <a:rPr lang="en" sz="1467"/>
              <a:t>MLP 3week</a:t>
            </a:r>
            <a:endParaRPr sz="1467"/>
          </a:p>
          <a:p>
            <a:endParaRPr sz="1467"/>
          </a:p>
          <a:p>
            <a:endParaRPr sz="1467"/>
          </a:p>
          <a:p>
            <a:r>
              <a:rPr lang="en" sz="1467"/>
              <a:t>lstm</a:t>
            </a:r>
            <a:endParaRPr sz="1467"/>
          </a:p>
          <a:p>
            <a:endParaRPr sz="1467"/>
          </a:p>
        </p:txBody>
      </p:sp>
      <p:sp>
        <p:nvSpPr>
          <p:cNvPr id="510" name="Google Shape;510;p57"/>
          <p:cNvSpPr txBox="1"/>
          <p:nvPr/>
        </p:nvSpPr>
        <p:spPr>
          <a:xfrm>
            <a:off x="8398867" y="310234"/>
            <a:ext cx="3183600" cy="533311"/>
          </a:xfrm>
          <a:prstGeom prst="rect">
            <a:avLst/>
          </a:prstGeom>
          <a:noFill/>
          <a:ln>
            <a:noFill/>
          </a:ln>
        </p:spPr>
        <p:txBody>
          <a:bodyPr spcFirstLastPara="1" wrap="square" lIns="121900" tIns="121900" rIns="121900" bIns="121900" anchor="t" anchorCtr="0">
            <a:spAutoFit/>
          </a:bodyPr>
          <a:lstStyle/>
          <a:p>
            <a:r>
              <a:rPr lang="en" sz="933"/>
              <a:t>&lt;viral(t-3), viral(t-2), viral(t-1)&gt;</a:t>
            </a:r>
            <a:endParaRPr sz="933"/>
          </a:p>
          <a:p>
            <a:r>
              <a:rPr lang="en" sz="933"/>
              <a:t>Predict case(t) with linear regression</a:t>
            </a:r>
            <a:endParaRPr sz="933"/>
          </a:p>
        </p:txBody>
      </p:sp>
      <p:sp>
        <p:nvSpPr>
          <p:cNvPr id="511" name="Google Shape;511;p57"/>
          <p:cNvSpPr txBox="1"/>
          <p:nvPr/>
        </p:nvSpPr>
        <p:spPr>
          <a:xfrm>
            <a:off x="8398867" y="956334"/>
            <a:ext cx="3183600" cy="533311"/>
          </a:xfrm>
          <a:prstGeom prst="rect">
            <a:avLst/>
          </a:prstGeom>
          <a:noFill/>
          <a:ln>
            <a:noFill/>
          </a:ln>
        </p:spPr>
        <p:txBody>
          <a:bodyPr spcFirstLastPara="1" wrap="square" lIns="121900" tIns="121900" rIns="121900" bIns="121900" anchor="t" anchorCtr="0">
            <a:spAutoFit/>
          </a:bodyPr>
          <a:lstStyle/>
          <a:p>
            <a:r>
              <a:rPr lang="en" sz="933"/>
              <a:t>&lt;viral(t-1), case(t-1), lod(t-1)&gt;</a:t>
            </a:r>
            <a:endParaRPr sz="933"/>
          </a:p>
          <a:p>
            <a:r>
              <a:rPr lang="en" sz="933"/>
              <a:t>Predict case(t) with linear regression</a:t>
            </a:r>
            <a:endParaRPr sz="933"/>
          </a:p>
        </p:txBody>
      </p:sp>
      <p:sp>
        <p:nvSpPr>
          <p:cNvPr id="512" name="Google Shape;512;p57"/>
          <p:cNvSpPr txBox="1"/>
          <p:nvPr/>
        </p:nvSpPr>
        <p:spPr>
          <a:xfrm>
            <a:off x="8414533" y="2329234"/>
            <a:ext cx="3183600" cy="533311"/>
          </a:xfrm>
          <a:prstGeom prst="rect">
            <a:avLst/>
          </a:prstGeom>
          <a:noFill/>
          <a:ln>
            <a:noFill/>
          </a:ln>
        </p:spPr>
        <p:txBody>
          <a:bodyPr spcFirstLastPara="1" wrap="square" lIns="121900" tIns="121900" rIns="121900" bIns="121900" anchor="t" anchorCtr="0">
            <a:spAutoFit/>
          </a:bodyPr>
          <a:lstStyle/>
          <a:p>
            <a:r>
              <a:rPr lang="en" sz="933"/>
              <a:t>&lt;viral(t-1), case(t-1)&gt;</a:t>
            </a:r>
            <a:endParaRPr sz="933"/>
          </a:p>
          <a:p>
            <a:r>
              <a:rPr lang="en" sz="933"/>
              <a:t>Predict case(t) with ARIMAX</a:t>
            </a:r>
            <a:endParaRPr sz="933"/>
          </a:p>
        </p:txBody>
      </p:sp>
      <p:sp>
        <p:nvSpPr>
          <p:cNvPr id="513" name="Google Shape;513;p57"/>
          <p:cNvSpPr txBox="1"/>
          <p:nvPr/>
        </p:nvSpPr>
        <p:spPr>
          <a:xfrm>
            <a:off x="8312933" y="3654700"/>
            <a:ext cx="3183600" cy="533311"/>
          </a:xfrm>
          <a:prstGeom prst="rect">
            <a:avLst/>
          </a:prstGeom>
          <a:noFill/>
          <a:ln>
            <a:noFill/>
          </a:ln>
        </p:spPr>
        <p:txBody>
          <a:bodyPr spcFirstLastPara="1" wrap="square" lIns="121900" tIns="121900" rIns="121900" bIns="121900" anchor="t" anchorCtr="0">
            <a:spAutoFit/>
          </a:bodyPr>
          <a:lstStyle/>
          <a:p>
            <a:r>
              <a:rPr lang="en" sz="933"/>
              <a:t>&lt;viral(t-1), case(t-1), lod(t-1)&gt;</a:t>
            </a:r>
            <a:endParaRPr sz="933"/>
          </a:p>
          <a:p>
            <a:r>
              <a:rPr lang="en" sz="933"/>
              <a:t>Predict case(t) with 2 layer MLP</a:t>
            </a:r>
            <a:endParaRPr sz="933"/>
          </a:p>
        </p:txBody>
      </p:sp>
      <p:sp>
        <p:nvSpPr>
          <p:cNvPr id="514" name="Google Shape;514;p57"/>
          <p:cNvSpPr txBox="1"/>
          <p:nvPr/>
        </p:nvSpPr>
        <p:spPr>
          <a:xfrm>
            <a:off x="8355833" y="4139901"/>
            <a:ext cx="3183600" cy="820441"/>
          </a:xfrm>
          <a:prstGeom prst="rect">
            <a:avLst/>
          </a:prstGeom>
          <a:noFill/>
          <a:ln>
            <a:noFill/>
          </a:ln>
        </p:spPr>
        <p:txBody>
          <a:bodyPr spcFirstLastPara="1" wrap="square" lIns="121900" tIns="121900" rIns="121900" bIns="121900" anchor="t" anchorCtr="0">
            <a:spAutoFit/>
          </a:bodyPr>
          <a:lstStyle/>
          <a:p>
            <a:r>
              <a:rPr lang="en" sz="933"/>
              <a:t>&lt;viral(t-3), case(t-3), lod(t-3),</a:t>
            </a:r>
            <a:endParaRPr sz="933"/>
          </a:p>
          <a:p>
            <a:r>
              <a:rPr lang="en" sz="933">
                <a:solidFill>
                  <a:schemeClr val="dk1"/>
                </a:solidFill>
              </a:rPr>
              <a:t>viral(t-2), case(t-2), lod(t-2),</a:t>
            </a:r>
            <a:endParaRPr sz="933">
              <a:solidFill>
                <a:schemeClr val="dk1"/>
              </a:solidFill>
            </a:endParaRPr>
          </a:p>
          <a:p>
            <a:r>
              <a:rPr lang="en" sz="933">
                <a:solidFill>
                  <a:schemeClr val="dk1"/>
                </a:solidFill>
              </a:rPr>
              <a:t>viral(t-1), case(t-1), lod(t-1)&gt;</a:t>
            </a:r>
            <a:endParaRPr sz="933">
              <a:solidFill>
                <a:schemeClr val="dk1"/>
              </a:solidFill>
            </a:endParaRPr>
          </a:p>
          <a:p>
            <a:r>
              <a:rPr lang="en" sz="933"/>
              <a:t>Predict case(t) with 2 layer MLP</a:t>
            </a:r>
            <a:endParaRPr sz="933"/>
          </a:p>
        </p:txBody>
      </p:sp>
      <p:sp>
        <p:nvSpPr>
          <p:cNvPr id="515" name="Google Shape;515;p57"/>
          <p:cNvSpPr txBox="1"/>
          <p:nvPr/>
        </p:nvSpPr>
        <p:spPr>
          <a:xfrm>
            <a:off x="8414533" y="4824401"/>
            <a:ext cx="3183600" cy="820441"/>
          </a:xfrm>
          <a:prstGeom prst="rect">
            <a:avLst/>
          </a:prstGeom>
          <a:noFill/>
          <a:ln>
            <a:noFill/>
          </a:ln>
        </p:spPr>
        <p:txBody>
          <a:bodyPr spcFirstLastPara="1" wrap="square" lIns="121900" tIns="121900" rIns="121900" bIns="121900" anchor="t" anchorCtr="0">
            <a:spAutoFit/>
          </a:bodyPr>
          <a:lstStyle/>
          <a:p>
            <a:r>
              <a:rPr lang="en" sz="933"/>
              <a:t>&lt;viral(t-3), case(t-3), lod(t-3)&gt;</a:t>
            </a:r>
            <a:endParaRPr sz="933"/>
          </a:p>
          <a:p>
            <a:r>
              <a:rPr lang="en" sz="933">
                <a:solidFill>
                  <a:schemeClr val="dk1"/>
                </a:solidFill>
              </a:rPr>
              <a:t>&lt;viral(t-2), case(t-2), lod(t-2)&gt;</a:t>
            </a:r>
            <a:endParaRPr sz="933">
              <a:solidFill>
                <a:schemeClr val="dk1"/>
              </a:solidFill>
            </a:endParaRPr>
          </a:p>
          <a:p>
            <a:r>
              <a:rPr lang="en" sz="933">
                <a:solidFill>
                  <a:schemeClr val="dk1"/>
                </a:solidFill>
              </a:rPr>
              <a:t>&lt;viral(t-1), case(t-1), lod(t-1)&gt;</a:t>
            </a:r>
            <a:endParaRPr sz="933">
              <a:solidFill>
                <a:schemeClr val="dk1"/>
              </a:solidFill>
            </a:endParaRPr>
          </a:p>
          <a:p>
            <a:r>
              <a:rPr lang="en" sz="933"/>
              <a:t>Predict case(t) with LSTM</a:t>
            </a:r>
            <a:endParaRPr sz="933"/>
          </a:p>
        </p:txBody>
      </p:sp>
      <p:sp>
        <p:nvSpPr>
          <p:cNvPr id="516" name="Google Shape;516;p57"/>
          <p:cNvSpPr txBox="1"/>
          <p:nvPr/>
        </p:nvSpPr>
        <p:spPr>
          <a:xfrm>
            <a:off x="8414533" y="2991967"/>
            <a:ext cx="3183600" cy="533311"/>
          </a:xfrm>
          <a:prstGeom prst="rect">
            <a:avLst/>
          </a:prstGeom>
          <a:noFill/>
          <a:ln>
            <a:noFill/>
          </a:ln>
        </p:spPr>
        <p:txBody>
          <a:bodyPr spcFirstLastPara="1" wrap="square" lIns="121900" tIns="121900" rIns="121900" bIns="121900" anchor="t" anchorCtr="0">
            <a:spAutoFit/>
          </a:bodyPr>
          <a:lstStyle/>
          <a:p>
            <a:r>
              <a:rPr lang="en" sz="933"/>
              <a:t>&lt;case(t-1)&gt;</a:t>
            </a:r>
            <a:endParaRPr sz="933"/>
          </a:p>
          <a:p>
            <a:r>
              <a:rPr lang="en" sz="933"/>
              <a:t>Predict case(t) with ARIMA</a:t>
            </a:r>
            <a:endParaRPr sz="933"/>
          </a:p>
        </p:txBody>
      </p:sp>
      <p:sp>
        <p:nvSpPr>
          <p:cNvPr id="517" name="Google Shape;517;p57"/>
          <p:cNvSpPr txBox="1"/>
          <p:nvPr/>
        </p:nvSpPr>
        <p:spPr>
          <a:xfrm>
            <a:off x="8414533" y="1642784"/>
            <a:ext cx="3183600" cy="533311"/>
          </a:xfrm>
          <a:prstGeom prst="rect">
            <a:avLst/>
          </a:prstGeom>
          <a:noFill/>
          <a:ln>
            <a:noFill/>
          </a:ln>
        </p:spPr>
        <p:txBody>
          <a:bodyPr spcFirstLastPara="1" wrap="square" lIns="121900" tIns="121900" rIns="121900" bIns="121900" anchor="t" anchorCtr="0">
            <a:spAutoFit/>
          </a:bodyPr>
          <a:lstStyle/>
          <a:p>
            <a:r>
              <a:rPr lang="en" sz="933"/>
              <a:t>&lt;case(t-3), case(t-2), case(t-1)&gt;</a:t>
            </a:r>
            <a:endParaRPr sz="933"/>
          </a:p>
          <a:p>
            <a:r>
              <a:rPr lang="en" sz="933"/>
              <a:t>Predict case(t) with linear regression</a:t>
            </a:r>
            <a:endParaRPr sz="933"/>
          </a:p>
        </p:txBody>
      </p:sp>
      <p:pic>
        <p:nvPicPr>
          <p:cNvPr id="518" name="Google Shape;518;p57"/>
          <p:cNvPicPr preferRelativeResize="0"/>
          <p:nvPr/>
        </p:nvPicPr>
        <p:blipFill>
          <a:blip r:embed="rId3">
            <a:alphaModFix/>
          </a:blip>
          <a:stretch>
            <a:fillRect/>
          </a:stretch>
        </p:blipFill>
        <p:spPr>
          <a:xfrm>
            <a:off x="794467" y="2414744"/>
            <a:ext cx="3926067" cy="3546533"/>
          </a:xfrm>
          <a:prstGeom prst="rect">
            <a:avLst/>
          </a:prstGeom>
          <a:noFill/>
          <a:ln>
            <a:noFill/>
          </a:ln>
        </p:spPr>
      </p:pic>
      <p:pic>
        <p:nvPicPr>
          <p:cNvPr id="519" name="Google Shape;519;p57"/>
          <p:cNvPicPr preferRelativeResize="0"/>
          <p:nvPr/>
        </p:nvPicPr>
        <p:blipFill>
          <a:blip r:embed="rId4">
            <a:alphaModFix/>
          </a:blip>
          <a:stretch>
            <a:fillRect/>
          </a:stretch>
        </p:blipFill>
        <p:spPr>
          <a:xfrm>
            <a:off x="203200" y="5896001"/>
            <a:ext cx="11785600" cy="6156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Observations</a:t>
            </a:r>
            <a:endParaRPr/>
          </a:p>
        </p:txBody>
      </p:sp>
      <p:sp>
        <p:nvSpPr>
          <p:cNvPr id="633" name="Google Shape;633;p71"/>
          <p:cNvSpPr txBox="1"/>
          <p:nvPr/>
        </p:nvSpPr>
        <p:spPr>
          <a:xfrm>
            <a:off x="54300" y="1369272"/>
            <a:ext cx="2611200" cy="984845"/>
          </a:xfrm>
          <a:prstGeom prst="rect">
            <a:avLst/>
          </a:prstGeom>
          <a:noFill/>
          <a:ln>
            <a:noFill/>
          </a:ln>
        </p:spPr>
        <p:txBody>
          <a:bodyPr spcFirstLastPara="1" wrap="square" lIns="121900" tIns="121900" rIns="121900" bIns="121900" anchor="t" anchorCtr="0">
            <a:spAutoFit/>
          </a:bodyPr>
          <a:lstStyle/>
          <a:p>
            <a:r>
              <a:rPr lang="en" sz="2400" dirty="0"/>
              <a:t>Virginia Initiative Plant</a:t>
            </a:r>
            <a:endParaRPr sz="2400" dirty="0"/>
          </a:p>
        </p:txBody>
      </p:sp>
      <p:sp>
        <p:nvSpPr>
          <p:cNvPr id="634" name="Google Shape;634;p71"/>
          <p:cNvSpPr txBox="1"/>
          <p:nvPr/>
        </p:nvSpPr>
        <p:spPr>
          <a:xfrm>
            <a:off x="203333" y="3392768"/>
            <a:ext cx="2981600" cy="615513"/>
          </a:xfrm>
          <a:prstGeom prst="rect">
            <a:avLst/>
          </a:prstGeom>
          <a:noFill/>
          <a:ln>
            <a:noFill/>
          </a:ln>
        </p:spPr>
        <p:txBody>
          <a:bodyPr spcFirstLastPara="1" wrap="square" lIns="121900" tIns="121900" rIns="121900" bIns="121900" anchor="t" anchorCtr="0">
            <a:spAutoFit/>
          </a:bodyPr>
          <a:lstStyle/>
          <a:p>
            <a:r>
              <a:rPr lang="en" sz="2400"/>
              <a:t>Alexandria Renew</a:t>
            </a:r>
            <a:endParaRPr sz="2400"/>
          </a:p>
        </p:txBody>
      </p:sp>
      <p:sp>
        <p:nvSpPr>
          <p:cNvPr id="635" name="Google Shape;635;p71"/>
          <p:cNvSpPr txBox="1"/>
          <p:nvPr/>
        </p:nvSpPr>
        <p:spPr>
          <a:xfrm>
            <a:off x="885499" y="4924400"/>
            <a:ext cx="10561025" cy="2092840"/>
          </a:xfrm>
          <a:prstGeom prst="rect">
            <a:avLst/>
          </a:prstGeom>
          <a:noFill/>
          <a:ln>
            <a:noFill/>
          </a:ln>
        </p:spPr>
        <p:txBody>
          <a:bodyPr spcFirstLastPara="1" wrap="square" lIns="121900" tIns="121900" rIns="121900" bIns="121900" anchor="t" anchorCtr="0">
            <a:spAutoFit/>
          </a:bodyPr>
          <a:lstStyle/>
          <a:p>
            <a:r>
              <a:rPr lang="en" sz="2400" dirty="0"/>
              <a:t>Obs1. Wastewater can help with the forecast compared to case alone</a:t>
            </a:r>
            <a:endParaRPr sz="2400" dirty="0"/>
          </a:p>
          <a:p>
            <a:r>
              <a:rPr lang="en" sz="2400" dirty="0"/>
              <a:t>Obs2. Training with recent data can effectively reduce the forecast error</a:t>
            </a:r>
            <a:endParaRPr sz="2400" dirty="0"/>
          </a:p>
          <a:p>
            <a:r>
              <a:rPr lang="en" sz="2400" dirty="0"/>
              <a:t>Obs3. Including previous reported cases can help with the forecast</a:t>
            </a:r>
            <a:endParaRPr sz="2400" dirty="0"/>
          </a:p>
          <a:p>
            <a:r>
              <a:rPr lang="en" sz="2400" dirty="0"/>
              <a:t>Obs4. Temporal deep learning model is not effective compared with plain MLP</a:t>
            </a:r>
            <a:endParaRPr sz="2400" dirty="0"/>
          </a:p>
          <a:p>
            <a:r>
              <a:rPr lang="en" sz="2400" dirty="0"/>
              <a:t>Obs5. Deep learning models are limited by the small training samples</a:t>
            </a:r>
            <a:endParaRPr sz="2400" dirty="0"/>
          </a:p>
        </p:txBody>
      </p:sp>
      <p:pic>
        <p:nvPicPr>
          <p:cNvPr id="636" name="Google Shape;636;p71"/>
          <p:cNvPicPr preferRelativeResize="0"/>
          <p:nvPr/>
        </p:nvPicPr>
        <p:blipFill>
          <a:blip r:embed="rId3">
            <a:alphaModFix/>
          </a:blip>
          <a:stretch>
            <a:fillRect/>
          </a:stretch>
        </p:blipFill>
        <p:spPr>
          <a:xfrm>
            <a:off x="329701" y="2585585"/>
            <a:ext cx="11785599" cy="607505"/>
          </a:xfrm>
          <a:prstGeom prst="rect">
            <a:avLst/>
          </a:prstGeom>
          <a:noFill/>
          <a:ln>
            <a:noFill/>
          </a:ln>
        </p:spPr>
      </p:pic>
      <p:pic>
        <p:nvPicPr>
          <p:cNvPr id="637" name="Google Shape;637;p71"/>
          <p:cNvPicPr preferRelativeResize="0"/>
          <p:nvPr/>
        </p:nvPicPr>
        <p:blipFill>
          <a:blip r:embed="rId4">
            <a:alphaModFix/>
          </a:blip>
          <a:stretch>
            <a:fillRect/>
          </a:stretch>
        </p:blipFill>
        <p:spPr>
          <a:xfrm>
            <a:off x="334133" y="4126034"/>
            <a:ext cx="11785600" cy="615665"/>
          </a:xfrm>
          <a:prstGeom prst="rect">
            <a:avLst/>
          </a:prstGeom>
          <a:noFill/>
          <a:ln>
            <a:noFill/>
          </a:ln>
        </p:spPr>
      </p:pic>
      <p:sp>
        <p:nvSpPr>
          <p:cNvPr id="638" name="Google Shape;638;p71"/>
          <p:cNvSpPr/>
          <p:nvPr/>
        </p:nvSpPr>
        <p:spPr>
          <a:xfrm>
            <a:off x="10732067" y="2426367"/>
            <a:ext cx="1358400" cy="2356000"/>
          </a:xfrm>
          <a:prstGeom prst="rect">
            <a:avLst/>
          </a:prstGeom>
          <a:noFill/>
          <a:ln w="28575"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9" name="Google Shape;639;p71"/>
          <p:cNvSpPr/>
          <p:nvPr/>
        </p:nvSpPr>
        <p:spPr>
          <a:xfrm>
            <a:off x="2665500" y="2511900"/>
            <a:ext cx="3695600" cy="22680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0" name="Google Shape;640;p71"/>
          <p:cNvSpPr/>
          <p:nvPr/>
        </p:nvSpPr>
        <p:spPr>
          <a:xfrm>
            <a:off x="1619567" y="2426367"/>
            <a:ext cx="1127200" cy="2356000"/>
          </a:xfrm>
          <a:prstGeom prst="rect">
            <a:avLst/>
          </a:prstGeom>
          <a:noFill/>
          <a:ln w="2857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1" name="Google Shape;641;p71"/>
          <p:cNvSpPr/>
          <p:nvPr/>
        </p:nvSpPr>
        <p:spPr>
          <a:xfrm>
            <a:off x="5278967" y="2430767"/>
            <a:ext cx="980400" cy="2356000"/>
          </a:xfrm>
          <a:prstGeom prst="rect">
            <a:avLst/>
          </a:prstGeom>
          <a:noFill/>
          <a:ln w="2857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MAPE for All Sites</a:t>
            </a:r>
            <a:endParaRPr/>
          </a:p>
        </p:txBody>
      </p:sp>
      <p:pic>
        <p:nvPicPr>
          <p:cNvPr id="653" name="Google Shape;653;p73"/>
          <p:cNvPicPr preferRelativeResize="0"/>
          <p:nvPr/>
        </p:nvPicPr>
        <p:blipFill>
          <a:blip r:embed="rId3">
            <a:alphaModFix/>
          </a:blip>
          <a:stretch>
            <a:fillRect/>
          </a:stretch>
        </p:blipFill>
        <p:spPr>
          <a:xfrm>
            <a:off x="320667" y="2355301"/>
            <a:ext cx="11785604" cy="31151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dirty="0">
                <a:solidFill>
                  <a:srgbClr val="002060"/>
                </a:solidFill>
              </a:rPr>
              <a:t>Wastewater Summary - VDH</a:t>
            </a:r>
            <a:endParaRPr lang="en-US" sz="3200" dirty="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1-Mar-23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14" name="Content Placeholder 13" descr="Table&#10;&#10;Description automatically generated">
            <a:extLst>
              <a:ext uri="{FF2B5EF4-FFF2-40B4-BE49-F238E27FC236}">
                <a16:creationId xmlns:a16="http://schemas.microsoft.com/office/drawing/2014/main" id="{02262AC4-E49B-7783-615D-0BEF49210F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3450" y="136525"/>
            <a:ext cx="6539630" cy="6320574"/>
          </a:xfrm>
        </p:spPr>
      </p:pic>
      <p:pic>
        <p:nvPicPr>
          <p:cNvPr id="3" name="Picture 2" descr="Map&#10;&#10;Description automatically generated">
            <a:extLst>
              <a:ext uri="{FF2B5EF4-FFF2-40B4-BE49-F238E27FC236}">
                <a16:creationId xmlns:a16="http://schemas.microsoft.com/office/drawing/2014/main" id="{004789A1-40DE-711A-E294-6389F4A9516F}"/>
              </a:ext>
            </a:extLst>
          </p:cNvPr>
          <p:cNvPicPr>
            <a:picLocks noChangeAspect="1"/>
          </p:cNvPicPr>
          <p:nvPr/>
        </p:nvPicPr>
        <p:blipFill>
          <a:blip r:embed="rId4"/>
          <a:stretch>
            <a:fillRect/>
          </a:stretch>
        </p:blipFill>
        <p:spPr>
          <a:xfrm>
            <a:off x="227749" y="2690090"/>
            <a:ext cx="5450968" cy="3666260"/>
          </a:xfrm>
          <a:prstGeom prst="rect">
            <a:avLst/>
          </a:prstGeom>
        </p:spPr>
      </p:pic>
    </p:spTree>
    <p:extLst>
      <p:ext uri="{BB962C8B-B14F-4D97-AF65-F5344CB8AC3E}">
        <p14:creationId xmlns:p14="http://schemas.microsoft.com/office/powerpoint/2010/main" val="414826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a:solidFill>
                  <a:srgbClr val="002060"/>
                </a:solidFill>
              </a:rPr>
              <a:t>Evaluation of Trends in Wastewater and Case Trajectories</a:t>
            </a:r>
            <a:endParaRPr lang="en-US" sz="320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1-Mar-23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14" name="Content Placeholder 13" descr="Table&#10;&#10;Description automatically generated">
            <a:extLst>
              <a:ext uri="{FF2B5EF4-FFF2-40B4-BE49-F238E27FC236}">
                <a16:creationId xmlns:a16="http://schemas.microsoft.com/office/drawing/2014/main" id="{02262AC4-E49B-7783-615D-0BEF49210F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41121"/>
            <a:ext cx="4502145" cy="4351338"/>
          </a:xfrm>
        </p:spPr>
      </p:pic>
      <p:pic>
        <p:nvPicPr>
          <p:cNvPr id="16" name="Picture 15" descr="Diagram&#10;&#10;Description automatically generated">
            <a:extLst>
              <a:ext uri="{FF2B5EF4-FFF2-40B4-BE49-F238E27FC236}">
                <a16:creationId xmlns:a16="http://schemas.microsoft.com/office/drawing/2014/main" id="{6223E06E-13C6-D0F0-0800-17FE124E8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233" y="2358666"/>
            <a:ext cx="6429638" cy="2816694"/>
          </a:xfrm>
          <a:prstGeom prst="rect">
            <a:avLst/>
          </a:prstGeom>
        </p:spPr>
      </p:pic>
      <p:sp>
        <p:nvSpPr>
          <p:cNvPr id="17" name="TextBox 16">
            <a:extLst>
              <a:ext uri="{FF2B5EF4-FFF2-40B4-BE49-F238E27FC236}">
                <a16:creationId xmlns:a16="http://schemas.microsoft.com/office/drawing/2014/main" id="{C5C8C499-456C-C955-B58B-98D37E4A2F96}"/>
              </a:ext>
            </a:extLst>
          </p:cNvPr>
          <p:cNvSpPr txBox="1"/>
          <p:nvPr/>
        </p:nvSpPr>
        <p:spPr>
          <a:xfrm>
            <a:off x="1681843" y="1191986"/>
            <a:ext cx="2457468" cy="369332"/>
          </a:xfrm>
          <a:prstGeom prst="rect">
            <a:avLst/>
          </a:prstGeom>
          <a:noFill/>
        </p:spPr>
        <p:txBody>
          <a:bodyPr wrap="none" rtlCol="0">
            <a:spAutoFit/>
          </a:bodyPr>
          <a:lstStyle/>
          <a:p>
            <a:r>
              <a:rPr lang="en-US"/>
              <a:t>VDH Wastewater Trends</a:t>
            </a:r>
          </a:p>
        </p:txBody>
      </p:sp>
      <p:sp>
        <p:nvSpPr>
          <p:cNvPr id="18" name="TextBox 17">
            <a:extLst>
              <a:ext uri="{FF2B5EF4-FFF2-40B4-BE49-F238E27FC236}">
                <a16:creationId xmlns:a16="http://schemas.microsoft.com/office/drawing/2014/main" id="{1BAB77A2-C4AF-349C-FF56-59A412BBC0FC}"/>
              </a:ext>
            </a:extLst>
          </p:cNvPr>
          <p:cNvSpPr txBox="1"/>
          <p:nvPr/>
        </p:nvSpPr>
        <p:spPr>
          <a:xfrm>
            <a:off x="7427318" y="1193223"/>
            <a:ext cx="2393156" cy="369332"/>
          </a:xfrm>
          <a:prstGeom prst="rect">
            <a:avLst/>
          </a:prstGeom>
          <a:noFill/>
        </p:spPr>
        <p:txBody>
          <a:bodyPr wrap="none" rtlCol="0">
            <a:spAutoFit/>
          </a:bodyPr>
          <a:lstStyle/>
          <a:p>
            <a:r>
              <a:rPr lang="en-US"/>
              <a:t>Case-based Trajectories</a:t>
            </a:r>
          </a:p>
        </p:txBody>
      </p:sp>
    </p:spTree>
    <p:extLst>
      <p:ext uri="{BB962C8B-B14F-4D97-AF65-F5344CB8AC3E}">
        <p14:creationId xmlns:p14="http://schemas.microsoft.com/office/powerpoint/2010/main" val="145042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4000">
                <a:solidFill>
                  <a:srgbClr val="002060"/>
                </a:solidFill>
              </a:rPr>
              <a:t>Overall Distribution of Categories</a:t>
            </a:r>
            <a:endParaRPr lang="en-US" sz="400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1-Mar-23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10" name="Content Placeholder 9">
            <a:extLst>
              <a:ext uri="{FF2B5EF4-FFF2-40B4-BE49-F238E27FC236}">
                <a16:creationId xmlns:a16="http://schemas.microsoft.com/office/drawing/2014/main" id="{FC2F7046-339F-2748-DD50-20A8471C21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973" t="9221" r="48344" b="52348"/>
          <a:stretch/>
        </p:blipFill>
        <p:spPr>
          <a:xfrm>
            <a:off x="697554" y="1868057"/>
            <a:ext cx="10796891" cy="4079743"/>
          </a:xfrm>
        </p:spPr>
      </p:pic>
      <p:sp>
        <p:nvSpPr>
          <p:cNvPr id="7" name="TextBox 6">
            <a:extLst>
              <a:ext uri="{FF2B5EF4-FFF2-40B4-BE49-F238E27FC236}">
                <a16:creationId xmlns:a16="http://schemas.microsoft.com/office/drawing/2014/main" id="{2A3C9AC9-7E24-7B1A-8909-42E431C1EEF4}"/>
              </a:ext>
            </a:extLst>
          </p:cNvPr>
          <p:cNvSpPr txBox="1"/>
          <p:nvPr/>
        </p:nvSpPr>
        <p:spPr>
          <a:xfrm rot="16200000">
            <a:off x="5688801" y="3453804"/>
            <a:ext cx="2011833" cy="338554"/>
          </a:xfrm>
          <a:prstGeom prst="rect">
            <a:avLst/>
          </a:prstGeom>
          <a:solidFill>
            <a:schemeClr val="bg1"/>
          </a:solidFill>
        </p:spPr>
        <p:txBody>
          <a:bodyPr wrap="none" rtlCol="0">
            <a:spAutoFit/>
          </a:bodyPr>
          <a:lstStyle/>
          <a:p>
            <a:r>
              <a:rPr lang="en-US" sz="1600"/>
              <a:t>Case-based Trajectory</a:t>
            </a:r>
          </a:p>
        </p:txBody>
      </p:sp>
    </p:spTree>
    <p:extLst>
      <p:ext uri="{BB962C8B-B14F-4D97-AF65-F5344CB8AC3E}">
        <p14:creationId xmlns:p14="http://schemas.microsoft.com/office/powerpoint/2010/main" val="176182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en"/>
              <a:t>Daily cases Vs. Weekly Viral load</a:t>
            </a:r>
            <a:endParaRPr/>
          </a:p>
          <a:p>
            <a:endParaRPr/>
          </a:p>
        </p:txBody>
      </p:sp>
      <p:pic>
        <p:nvPicPr>
          <p:cNvPr id="242" name="Google Shape;242;p32"/>
          <p:cNvPicPr preferRelativeResize="0"/>
          <p:nvPr/>
        </p:nvPicPr>
        <p:blipFill>
          <a:blip r:embed="rId3">
            <a:alphaModFix/>
          </a:blip>
          <a:stretch>
            <a:fillRect/>
          </a:stretch>
        </p:blipFill>
        <p:spPr>
          <a:xfrm>
            <a:off x="6096000" y="1558129"/>
            <a:ext cx="6126267" cy="1412572"/>
          </a:xfrm>
          <a:prstGeom prst="rect">
            <a:avLst/>
          </a:prstGeom>
          <a:noFill/>
          <a:ln>
            <a:noFill/>
          </a:ln>
        </p:spPr>
      </p:pic>
      <p:sp>
        <p:nvSpPr>
          <p:cNvPr id="243" name="Google Shape;243;p32"/>
          <p:cNvSpPr txBox="1"/>
          <p:nvPr/>
        </p:nvSpPr>
        <p:spPr>
          <a:xfrm>
            <a:off x="153600" y="1310167"/>
            <a:ext cx="3532800" cy="451302"/>
          </a:xfrm>
          <a:prstGeom prst="rect">
            <a:avLst/>
          </a:prstGeom>
          <a:noFill/>
          <a:ln>
            <a:noFill/>
          </a:ln>
        </p:spPr>
        <p:txBody>
          <a:bodyPr spcFirstLastPara="1" wrap="square" lIns="121900" tIns="121900" rIns="121900" bIns="121900" anchor="t" anchorCtr="0">
            <a:spAutoFit/>
          </a:bodyPr>
          <a:lstStyle/>
          <a:p>
            <a:r>
              <a:rPr lang="en" sz="1333"/>
              <a:t>Aquia: 92,000; coeff: 0.893</a:t>
            </a:r>
            <a:endParaRPr sz="1333"/>
          </a:p>
        </p:txBody>
      </p:sp>
      <p:sp>
        <p:nvSpPr>
          <p:cNvPr id="244" name="Google Shape;244;p32"/>
          <p:cNvSpPr txBox="1"/>
          <p:nvPr/>
        </p:nvSpPr>
        <p:spPr>
          <a:xfrm>
            <a:off x="92567" y="2943200"/>
            <a:ext cx="3820000" cy="451302"/>
          </a:xfrm>
          <a:prstGeom prst="rect">
            <a:avLst/>
          </a:prstGeom>
          <a:noFill/>
          <a:ln>
            <a:noFill/>
          </a:ln>
        </p:spPr>
        <p:txBody>
          <a:bodyPr spcFirstLastPara="1" wrap="square" lIns="121900" tIns="121900" rIns="121900" bIns="121900" anchor="t" anchorCtr="0">
            <a:spAutoFit/>
          </a:bodyPr>
          <a:lstStyle/>
          <a:p>
            <a:r>
              <a:rPr lang="en" sz="1333"/>
              <a:t>Virginia Initiative Plant: 192,347; coeff: 0.858</a:t>
            </a:r>
            <a:endParaRPr sz="1333"/>
          </a:p>
        </p:txBody>
      </p:sp>
      <p:sp>
        <p:nvSpPr>
          <p:cNvPr id="245" name="Google Shape;245;p32"/>
          <p:cNvSpPr txBox="1"/>
          <p:nvPr/>
        </p:nvSpPr>
        <p:spPr>
          <a:xfrm>
            <a:off x="130900" y="4474633"/>
            <a:ext cx="3532800" cy="451302"/>
          </a:xfrm>
          <a:prstGeom prst="rect">
            <a:avLst/>
          </a:prstGeom>
          <a:noFill/>
          <a:ln>
            <a:noFill/>
          </a:ln>
        </p:spPr>
        <p:txBody>
          <a:bodyPr spcFirstLastPara="1" wrap="square" lIns="121900" tIns="121900" rIns="121900" bIns="121900" anchor="t" anchorCtr="0">
            <a:spAutoFit/>
          </a:bodyPr>
          <a:lstStyle/>
          <a:p>
            <a:r>
              <a:rPr lang="en" sz="1333"/>
              <a:t>Roanoke: 300,000; coeff: 0.854</a:t>
            </a:r>
            <a:endParaRPr sz="1333"/>
          </a:p>
        </p:txBody>
      </p:sp>
      <p:sp>
        <p:nvSpPr>
          <p:cNvPr id="246" name="Google Shape;246;p32"/>
          <p:cNvSpPr txBox="1"/>
          <p:nvPr/>
        </p:nvSpPr>
        <p:spPr>
          <a:xfrm>
            <a:off x="6159833" y="1348533"/>
            <a:ext cx="3532800" cy="451302"/>
          </a:xfrm>
          <a:prstGeom prst="rect">
            <a:avLst/>
          </a:prstGeom>
          <a:noFill/>
          <a:ln>
            <a:noFill/>
          </a:ln>
        </p:spPr>
        <p:txBody>
          <a:bodyPr spcFirstLastPara="1" wrap="square" lIns="121900" tIns="121900" rIns="121900" bIns="121900" anchor="t" anchorCtr="0">
            <a:spAutoFit/>
          </a:bodyPr>
          <a:lstStyle/>
          <a:p>
            <a:r>
              <a:rPr lang="en" sz="1333"/>
              <a:t>Pound: 1,090; coeff: 0.152</a:t>
            </a:r>
            <a:endParaRPr sz="1333"/>
          </a:p>
        </p:txBody>
      </p:sp>
      <p:sp>
        <p:nvSpPr>
          <p:cNvPr id="247" name="Google Shape;247;p32"/>
          <p:cNvSpPr txBox="1"/>
          <p:nvPr/>
        </p:nvSpPr>
        <p:spPr>
          <a:xfrm>
            <a:off x="6098800" y="2879967"/>
            <a:ext cx="3532800" cy="451302"/>
          </a:xfrm>
          <a:prstGeom prst="rect">
            <a:avLst/>
          </a:prstGeom>
          <a:noFill/>
          <a:ln>
            <a:noFill/>
          </a:ln>
        </p:spPr>
        <p:txBody>
          <a:bodyPr spcFirstLastPara="1" wrap="square" lIns="121900" tIns="121900" rIns="121900" bIns="121900" anchor="t" anchorCtr="0">
            <a:spAutoFit/>
          </a:bodyPr>
          <a:lstStyle/>
          <a:p>
            <a:r>
              <a:rPr lang="en" sz="1333"/>
              <a:t>Wolf Creek: 7,300; coeff: 0.247</a:t>
            </a:r>
            <a:endParaRPr sz="1333"/>
          </a:p>
        </p:txBody>
      </p:sp>
      <p:sp>
        <p:nvSpPr>
          <p:cNvPr id="248" name="Google Shape;248;p32"/>
          <p:cNvSpPr txBox="1"/>
          <p:nvPr/>
        </p:nvSpPr>
        <p:spPr>
          <a:xfrm>
            <a:off x="6137133" y="4513000"/>
            <a:ext cx="3532800" cy="451302"/>
          </a:xfrm>
          <a:prstGeom prst="rect">
            <a:avLst/>
          </a:prstGeom>
          <a:noFill/>
          <a:ln>
            <a:noFill/>
          </a:ln>
        </p:spPr>
        <p:txBody>
          <a:bodyPr spcFirstLastPara="1" wrap="square" lIns="121900" tIns="121900" rIns="121900" bIns="121900" anchor="t" anchorCtr="0">
            <a:spAutoFit/>
          </a:bodyPr>
          <a:lstStyle/>
          <a:p>
            <a:r>
              <a:rPr lang="en" sz="1333"/>
              <a:t>Coeburn Norton Wise: 14,000; coeff: 0.401</a:t>
            </a:r>
            <a:endParaRPr sz="1333"/>
          </a:p>
        </p:txBody>
      </p:sp>
      <p:pic>
        <p:nvPicPr>
          <p:cNvPr id="249" name="Google Shape;249;p32"/>
          <p:cNvPicPr preferRelativeResize="0"/>
          <p:nvPr/>
        </p:nvPicPr>
        <p:blipFill>
          <a:blip r:embed="rId4">
            <a:alphaModFix/>
          </a:blip>
          <a:stretch>
            <a:fillRect/>
          </a:stretch>
        </p:blipFill>
        <p:spPr>
          <a:xfrm>
            <a:off x="45167" y="1648367"/>
            <a:ext cx="6095997" cy="1409100"/>
          </a:xfrm>
          <a:prstGeom prst="rect">
            <a:avLst/>
          </a:prstGeom>
          <a:noFill/>
          <a:ln>
            <a:noFill/>
          </a:ln>
        </p:spPr>
      </p:pic>
      <p:pic>
        <p:nvPicPr>
          <p:cNvPr id="250" name="Google Shape;250;p32"/>
          <p:cNvPicPr preferRelativeResize="0"/>
          <p:nvPr/>
        </p:nvPicPr>
        <p:blipFill>
          <a:blip r:embed="rId5">
            <a:alphaModFix/>
          </a:blip>
          <a:stretch>
            <a:fillRect/>
          </a:stretch>
        </p:blipFill>
        <p:spPr>
          <a:xfrm>
            <a:off x="101601" y="3222333"/>
            <a:ext cx="6111001" cy="1412568"/>
          </a:xfrm>
          <a:prstGeom prst="rect">
            <a:avLst/>
          </a:prstGeom>
          <a:noFill/>
          <a:ln>
            <a:noFill/>
          </a:ln>
        </p:spPr>
      </p:pic>
      <p:pic>
        <p:nvPicPr>
          <p:cNvPr id="251" name="Google Shape;251;p32"/>
          <p:cNvPicPr preferRelativeResize="0"/>
          <p:nvPr/>
        </p:nvPicPr>
        <p:blipFill>
          <a:blip r:embed="rId6">
            <a:alphaModFix/>
          </a:blip>
          <a:stretch>
            <a:fillRect/>
          </a:stretch>
        </p:blipFill>
        <p:spPr>
          <a:xfrm>
            <a:off x="128701" y="4818267"/>
            <a:ext cx="6096001" cy="1409100"/>
          </a:xfrm>
          <a:prstGeom prst="rect">
            <a:avLst/>
          </a:prstGeom>
          <a:noFill/>
          <a:ln>
            <a:noFill/>
          </a:ln>
        </p:spPr>
      </p:pic>
      <p:pic>
        <p:nvPicPr>
          <p:cNvPr id="252" name="Google Shape;252;p32"/>
          <p:cNvPicPr preferRelativeResize="0"/>
          <p:nvPr/>
        </p:nvPicPr>
        <p:blipFill>
          <a:blip r:embed="rId7">
            <a:alphaModFix/>
          </a:blip>
          <a:stretch>
            <a:fillRect/>
          </a:stretch>
        </p:blipFill>
        <p:spPr>
          <a:xfrm>
            <a:off x="6157634" y="3191615"/>
            <a:ext cx="6015177" cy="1409100"/>
          </a:xfrm>
          <a:prstGeom prst="rect">
            <a:avLst/>
          </a:prstGeom>
          <a:noFill/>
          <a:ln>
            <a:noFill/>
          </a:ln>
        </p:spPr>
      </p:pic>
      <p:pic>
        <p:nvPicPr>
          <p:cNvPr id="253" name="Google Shape;253;p32"/>
          <p:cNvPicPr preferRelativeResize="0"/>
          <p:nvPr/>
        </p:nvPicPr>
        <p:blipFill>
          <a:blip r:embed="rId8">
            <a:alphaModFix/>
          </a:blip>
          <a:stretch>
            <a:fillRect/>
          </a:stretch>
        </p:blipFill>
        <p:spPr>
          <a:xfrm>
            <a:off x="6159834" y="4821603"/>
            <a:ext cx="6080647" cy="1412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Correlation Results</a:t>
            </a:r>
            <a:endParaRPr/>
          </a:p>
        </p:txBody>
      </p:sp>
      <p:pic>
        <p:nvPicPr>
          <p:cNvPr id="193" name="Google Shape;193;p26"/>
          <p:cNvPicPr preferRelativeResize="0"/>
          <p:nvPr/>
        </p:nvPicPr>
        <p:blipFill>
          <a:blip r:embed="rId3">
            <a:alphaModFix/>
          </a:blip>
          <a:stretch>
            <a:fillRect/>
          </a:stretch>
        </p:blipFill>
        <p:spPr>
          <a:xfrm>
            <a:off x="3113934" y="1418200"/>
            <a:ext cx="5447900" cy="5374435"/>
          </a:xfrm>
          <a:prstGeom prst="rect">
            <a:avLst/>
          </a:prstGeom>
          <a:noFill/>
          <a:ln>
            <a:noFill/>
          </a:ln>
        </p:spPr>
      </p:pic>
    </p:spTree>
    <p:extLst>
      <p:ext uri="{BB962C8B-B14F-4D97-AF65-F5344CB8AC3E}">
        <p14:creationId xmlns:p14="http://schemas.microsoft.com/office/powerpoint/2010/main" val="171521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dirty="0">
                <a:solidFill>
                  <a:srgbClr val="002060"/>
                </a:solidFill>
              </a:rPr>
              <a:t>Cases and Viral Load</a:t>
            </a:r>
            <a:endParaRPr lang="en-US" sz="3200" dirty="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1-Mar-23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27" name="TextBox 26">
            <a:extLst>
              <a:ext uri="{FF2B5EF4-FFF2-40B4-BE49-F238E27FC236}">
                <a16:creationId xmlns:a16="http://schemas.microsoft.com/office/drawing/2014/main" id="{5E86D812-3388-5F58-3CE5-07732C52D528}"/>
              </a:ext>
            </a:extLst>
          </p:cNvPr>
          <p:cNvSpPr txBox="1"/>
          <p:nvPr/>
        </p:nvSpPr>
        <p:spPr>
          <a:xfrm>
            <a:off x="7490398" y="222349"/>
            <a:ext cx="4234151" cy="646331"/>
          </a:xfrm>
          <a:prstGeom prst="rect">
            <a:avLst/>
          </a:prstGeom>
          <a:noFill/>
        </p:spPr>
        <p:txBody>
          <a:bodyPr wrap="square" rtlCol="0">
            <a:spAutoFit/>
          </a:bodyPr>
          <a:lstStyle/>
          <a:p>
            <a:pPr algn="ctr"/>
            <a:r>
              <a:rPr lang="en-US" b="1" dirty="0"/>
              <a:t>Case Rate Deciles &amp;</a:t>
            </a:r>
          </a:p>
          <a:p>
            <a:pPr algn="ctr"/>
            <a:r>
              <a:rPr lang="en-US" b="1" dirty="0"/>
              <a:t>Viral Load Deciles</a:t>
            </a:r>
          </a:p>
        </p:txBody>
      </p:sp>
      <p:pic>
        <p:nvPicPr>
          <p:cNvPr id="7" name="Picture 6" descr="Chart, treemap chart&#10;&#10;Description automatically generated">
            <a:extLst>
              <a:ext uri="{FF2B5EF4-FFF2-40B4-BE49-F238E27FC236}">
                <a16:creationId xmlns:a16="http://schemas.microsoft.com/office/drawing/2014/main" id="{E9E6688E-86B5-9989-BECE-A9E83295F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148" y="868680"/>
            <a:ext cx="3492652" cy="2619489"/>
          </a:xfrm>
          <a:prstGeom prst="rect">
            <a:avLst/>
          </a:prstGeom>
        </p:spPr>
      </p:pic>
      <p:pic>
        <p:nvPicPr>
          <p:cNvPr id="9" name="Picture 8" descr="Chart, treemap chart&#10;&#10;Description automatically generated">
            <a:extLst>
              <a:ext uri="{FF2B5EF4-FFF2-40B4-BE49-F238E27FC236}">
                <a16:creationId xmlns:a16="http://schemas.microsoft.com/office/drawing/2014/main" id="{12C760F8-1AB8-D792-6029-5C34B0AC8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48" y="3844407"/>
            <a:ext cx="3492652" cy="2559393"/>
          </a:xfrm>
          <a:prstGeom prst="rect">
            <a:avLst/>
          </a:prstGeom>
        </p:spPr>
      </p:pic>
      <p:sp>
        <p:nvSpPr>
          <p:cNvPr id="10" name="TextBox 9">
            <a:extLst>
              <a:ext uri="{FF2B5EF4-FFF2-40B4-BE49-F238E27FC236}">
                <a16:creationId xmlns:a16="http://schemas.microsoft.com/office/drawing/2014/main" id="{80198319-3789-ED72-583E-A39095DD1BCC}"/>
              </a:ext>
            </a:extLst>
          </p:cNvPr>
          <p:cNvSpPr txBox="1"/>
          <p:nvPr/>
        </p:nvSpPr>
        <p:spPr>
          <a:xfrm>
            <a:off x="7490397" y="3380623"/>
            <a:ext cx="4234151" cy="646331"/>
          </a:xfrm>
          <a:prstGeom prst="rect">
            <a:avLst/>
          </a:prstGeom>
          <a:noFill/>
        </p:spPr>
        <p:txBody>
          <a:bodyPr wrap="square" rtlCol="0">
            <a:spAutoFit/>
          </a:bodyPr>
          <a:lstStyle/>
          <a:p>
            <a:pPr algn="ctr"/>
            <a:r>
              <a:rPr lang="en-US" b="1" dirty="0"/>
              <a:t>Case Rate Changes Deciles &amp;</a:t>
            </a:r>
          </a:p>
          <a:p>
            <a:pPr algn="ctr"/>
            <a:r>
              <a:rPr lang="en-US" b="1" dirty="0"/>
              <a:t>Viral Load Deciles</a:t>
            </a:r>
          </a:p>
        </p:txBody>
      </p:sp>
      <p:sp>
        <p:nvSpPr>
          <p:cNvPr id="11" name="TextBox 10">
            <a:extLst>
              <a:ext uri="{FF2B5EF4-FFF2-40B4-BE49-F238E27FC236}">
                <a16:creationId xmlns:a16="http://schemas.microsoft.com/office/drawing/2014/main" id="{734CBEB2-B305-754F-C804-B2C0B5382E3D}"/>
              </a:ext>
            </a:extLst>
          </p:cNvPr>
          <p:cNvSpPr txBox="1"/>
          <p:nvPr/>
        </p:nvSpPr>
        <p:spPr>
          <a:xfrm>
            <a:off x="640080" y="976464"/>
            <a:ext cx="5672585" cy="5078313"/>
          </a:xfrm>
          <a:prstGeom prst="rect">
            <a:avLst/>
          </a:prstGeom>
          <a:noFill/>
        </p:spPr>
        <p:txBody>
          <a:bodyPr wrap="square" lIns="91440" tIns="45720" rIns="91440" bIns="45720" rtlCol="0" anchor="t">
            <a:spAutoFit/>
          </a:bodyPr>
          <a:lstStyle/>
          <a:p>
            <a:r>
              <a:rPr lang="en-US" dirty="0"/>
              <a:t>These Analyses are done at the </a:t>
            </a:r>
            <a:r>
              <a:rPr lang="en-US" dirty="0" err="1"/>
              <a:t>sewershed</a:t>
            </a:r>
            <a:r>
              <a:rPr lang="en-US" dirty="0"/>
              <a:t> level, but aggregated to state level to provide overview of the effects</a:t>
            </a:r>
          </a:p>
          <a:p>
            <a:endParaRPr lang="en-US" dirty="0"/>
          </a:p>
          <a:p>
            <a:r>
              <a:rPr lang="en-US" b="1" dirty="0"/>
              <a:t>Case Rate:</a:t>
            </a:r>
            <a:r>
              <a:rPr lang="en-US" dirty="0"/>
              <a:t>  Cases per 100K per week experienced within the </a:t>
            </a:r>
            <a:r>
              <a:rPr lang="en-US" dirty="0" err="1"/>
              <a:t>sewershed</a:t>
            </a:r>
            <a:endParaRPr lang="en-US" dirty="0"/>
          </a:p>
          <a:p>
            <a:endParaRPr lang="en-US" dirty="0"/>
          </a:p>
          <a:p>
            <a:r>
              <a:rPr lang="en-US" b="1" dirty="0"/>
              <a:t>Case Rate Quantiles</a:t>
            </a:r>
            <a:r>
              <a:rPr lang="en-US" dirty="0"/>
              <a:t>:  Within a </a:t>
            </a:r>
            <a:r>
              <a:rPr lang="en-US" dirty="0" err="1"/>
              <a:t>sewershed</a:t>
            </a:r>
            <a:r>
              <a:rPr lang="en-US" dirty="0"/>
              <a:t> categorize the history of Case Rates into quantiles, equal numbers of either 10 (deciles) or 5 (quintiles)</a:t>
            </a:r>
          </a:p>
          <a:p>
            <a:endParaRPr lang="en-US" dirty="0"/>
          </a:p>
          <a:p>
            <a:r>
              <a:rPr lang="en-US" b="1" dirty="0"/>
              <a:t>Case Rate Changes:</a:t>
            </a:r>
            <a:r>
              <a:rPr lang="en-US" dirty="0"/>
              <a:t>  Week over week % change of cases per 100K per week within the </a:t>
            </a:r>
            <a:r>
              <a:rPr lang="en-US" dirty="0" err="1"/>
              <a:t>sewershed</a:t>
            </a:r>
            <a:endParaRPr lang="en-US" dirty="0"/>
          </a:p>
          <a:p>
            <a:endParaRPr lang="en-US" dirty="0"/>
          </a:p>
          <a:p>
            <a:r>
              <a:rPr lang="en-US" b="1" dirty="0"/>
              <a:t>Case Rate Change Quantiles:</a:t>
            </a:r>
            <a:r>
              <a:rPr lang="en-US" dirty="0"/>
              <a:t>  Case Rate Changes, but similarly quantized into deciles or quintiles.</a:t>
            </a:r>
          </a:p>
          <a:p>
            <a:endParaRPr lang="en-US" dirty="0"/>
          </a:p>
          <a:p>
            <a:endParaRPr lang="en-US" dirty="0"/>
          </a:p>
          <a:p>
            <a:endParaRPr lang="en-US" dirty="0"/>
          </a:p>
        </p:txBody>
      </p:sp>
    </p:spTree>
    <p:extLst>
      <p:ext uri="{BB962C8B-B14F-4D97-AF65-F5344CB8AC3E}">
        <p14:creationId xmlns:p14="http://schemas.microsoft.com/office/powerpoint/2010/main" val="2198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dirty="0">
                <a:solidFill>
                  <a:srgbClr val="002060"/>
                </a:solidFill>
              </a:rPr>
              <a:t>Case Rates by Viral Load</a:t>
            </a:r>
            <a:endParaRPr lang="en-US" sz="3200" dirty="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8</a:t>
            </a:fld>
            <a:endParaRPr lang="en-US"/>
          </a:p>
        </p:txBody>
      </p:sp>
      <p:sp>
        <p:nvSpPr>
          <p:cNvPr id="27" name="TextBox 26">
            <a:extLst>
              <a:ext uri="{FF2B5EF4-FFF2-40B4-BE49-F238E27FC236}">
                <a16:creationId xmlns:a16="http://schemas.microsoft.com/office/drawing/2014/main" id="{5E86D812-3388-5F58-3CE5-07732C52D528}"/>
              </a:ext>
            </a:extLst>
          </p:cNvPr>
          <p:cNvSpPr txBox="1"/>
          <p:nvPr/>
        </p:nvSpPr>
        <p:spPr>
          <a:xfrm>
            <a:off x="2099459" y="1965747"/>
            <a:ext cx="2021708" cy="369332"/>
          </a:xfrm>
          <a:prstGeom prst="rect">
            <a:avLst/>
          </a:prstGeom>
          <a:noFill/>
        </p:spPr>
        <p:txBody>
          <a:bodyPr wrap="square" rtlCol="0">
            <a:spAutoFit/>
          </a:bodyPr>
          <a:lstStyle/>
          <a:p>
            <a:pPr algn="ctr"/>
            <a:r>
              <a:rPr lang="en-US" b="1" dirty="0"/>
              <a:t>Whole History</a:t>
            </a:r>
          </a:p>
        </p:txBody>
      </p:sp>
      <p:pic>
        <p:nvPicPr>
          <p:cNvPr id="7" name="Picture 6" descr="Chart, treemap chart&#10;&#10;Description automatically generated">
            <a:extLst>
              <a:ext uri="{FF2B5EF4-FFF2-40B4-BE49-F238E27FC236}">
                <a16:creationId xmlns:a16="http://schemas.microsoft.com/office/drawing/2014/main" id="{34133580-2DB0-1672-FCC7-52B5E39B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 y="2335079"/>
            <a:ext cx="4976026" cy="3702163"/>
          </a:xfrm>
          <a:prstGeom prst="rect">
            <a:avLst/>
          </a:prstGeom>
        </p:spPr>
      </p:pic>
      <p:sp>
        <p:nvSpPr>
          <p:cNvPr id="8" name="TextBox 7">
            <a:extLst>
              <a:ext uri="{FF2B5EF4-FFF2-40B4-BE49-F238E27FC236}">
                <a16:creationId xmlns:a16="http://schemas.microsoft.com/office/drawing/2014/main" id="{8458C9F6-3CDA-3F92-5B0B-DDE6B25C37E5}"/>
              </a:ext>
            </a:extLst>
          </p:cNvPr>
          <p:cNvSpPr txBox="1"/>
          <p:nvPr/>
        </p:nvSpPr>
        <p:spPr>
          <a:xfrm>
            <a:off x="8070835" y="1965747"/>
            <a:ext cx="2021708" cy="369332"/>
          </a:xfrm>
          <a:prstGeom prst="rect">
            <a:avLst/>
          </a:prstGeom>
          <a:noFill/>
        </p:spPr>
        <p:txBody>
          <a:bodyPr wrap="square" rtlCol="0">
            <a:spAutoFit/>
          </a:bodyPr>
          <a:lstStyle/>
          <a:p>
            <a:pPr algn="ctr"/>
            <a:r>
              <a:rPr lang="en-US" b="1" dirty="0"/>
              <a:t>Post-Omicron BA.1</a:t>
            </a:r>
          </a:p>
        </p:txBody>
      </p:sp>
      <p:pic>
        <p:nvPicPr>
          <p:cNvPr id="9" name="Picture 8">
            <a:extLst>
              <a:ext uri="{FF2B5EF4-FFF2-40B4-BE49-F238E27FC236}">
                <a16:creationId xmlns:a16="http://schemas.microsoft.com/office/drawing/2014/main" id="{2155393F-E30B-AFCD-04B9-72253F7A6C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1427" y="2335079"/>
            <a:ext cx="4820524" cy="3702163"/>
          </a:xfrm>
          <a:prstGeom prst="rect">
            <a:avLst/>
          </a:prstGeom>
        </p:spPr>
      </p:pic>
    </p:spTree>
    <p:extLst>
      <p:ext uri="{BB962C8B-B14F-4D97-AF65-F5344CB8AC3E}">
        <p14:creationId xmlns:p14="http://schemas.microsoft.com/office/powerpoint/2010/main" val="61461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F8CF4-7C0A-4F42-ABF8-D58B6E8D8CA9}"/>
              </a:ext>
            </a:extLst>
          </p:cNvPr>
          <p:cNvSpPr/>
          <p:nvPr/>
        </p:nvSpPr>
        <p:spPr>
          <a:xfrm>
            <a:off x="4528800" y="5947800"/>
            <a:ext cx="3060000" cy="9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B4E88-60A9-414D-B2C7-253F612CE0DF}"/>
              </a:ext>
            </a:extLst>
          </p:cNvPr>
          <p:cNvSpPr>
            <a:spLocks noGrp="1"/>
          </p:cNvSpPr>
          <p:nvPr>
            <p:ph type="title"/>
          </p:nvPr>
        </p:nvSpPr>
        <p:spPr>
          <a:xfrm>
            <a:off x="640080" y="274320"/>
            <a:ext cx="10515600" cy="594360"/>
          </a:xfrm>
        </p:spPr>
        <p:txBody>
          <a:bodyPr>
            <a:noAutofit/>
          </a:bodyPr>
          <a:lstStyle/>
          <a:p>
            <a:r>
              <a:rPr lang="en-US" sz="3200">
                <a:solidFill>
                  <a:srgbClr val="002060"/>
                </a:solidFill>
              </a:rPr>
              <a:t>Case Changes by Viral Load</a:t>
            </a:r>
            <a:endParaRPr lang="en-US" sz="3200">
              <a:solidFill>
                <a:srgbClr val="002060"/>
              </a:solidFill>
              <a:cs typeface="Calibri Light"/>
            </a:endParaRPr>
          </a:p>
        </p:txBody>
      </p:sp>
      <p:sp>
        <p:nvSpPr>
          <p:cNvPr id="4" name="Date Placeholder 3">
            <a:extLst>
              <a:ext uri="{FF2B5EF4-FFF2-40B4-BE49-F238E27FC236}">
                <a16:creationId xmlns:a16="http://schemas.microsoft.com/office/drawing/2014/main" id="{3952ECFD-F81F-FD42-A7E9-776FBDC52DF6}"/>
              </a:ext>
            </a:extLst>
          </p:cNvPr>
          <p:cNvSpPr>
            <a:spLocks noGrp="1"/>
          </p:cNvSpPr>
          <p:nvPr>
            <p:ph type="dt" sz="half" idx="10"/>
          </p:nvPr>
        </p:nvSpPr>
        <p:spPr/>
        <p:txBody>
          <a:bodyPr/>
          <a:lstStyle/>
          <a:p>
            <a:fld id="{52276DBB-14D1-5F43-8DAD-C3351570C0B7}" type="datetime5">
              <a:rPr lang="en-US" smtClean="0"/>
              <a:t>2-Mar-23</a:t>
            </a:fld>
            <a:endParaRPr lang="en-US"/>
          </a:p>
        </p:txBody>
      </p:sp>
      <p:sp>
        <p:nvSpPr>
          <p:cNvPr id="5" name="Slide Number Placeholder 4">
            <a:extLst>
              <a:ext uri="{FF2B5EF4-FFF2-40B4-BE49-F238E27FC236}">
                <a16:creationId xmlns:a16="http://schemas.microsoft.com/office/drawing/2014/main" id="{B1F1FFD5-842A-E74F-AFE6-417327901BEF}"/>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27" name="TextBox 26">
            <a:extLst>
              <a:ext uri="{FF2B5EF4-FFF2-40B4-BE49-F238E27FC236}">
                <a16:creationId xmlns:a16="http://schemas.microsoft.com/office/drawing/2014/main" id="{5E86D812-3388-5F58-3CE5-07732C52D528}"/>
              </a:ext>
            </a:extLst>
          </p:cNvPr>
          <p:cNvSpPr txBox="1"/>
          <p:nvPr/>
        </p:nvSpPr>
        <p:spPr>
          <a:xfrm>
            <a:off x="2099459" y="1965747"/>
            <a:ext cx="2021708" cy="369332"/>
          </a:xfrm>
          <a:prstGeom prst="rect">
            <a:avLst/>
          </a:prstGeom>
          <a:noFill/>
        </p:spPr>
        <p:txBody>
          <a:bodyPr wrap="square" rtlCol="0">
            <a:spAutoFit/>
          </a:bodyPr>
          <a:lstStyle/>
          <a:p>
            <a:pPr algn="ctr"/>
            <a:r>
              <a:rPr lang="en-US" b="1"/>
              <a:t>Whole History</a:t>
            </a:r>
          </a:p>
        </p:txBody>
      </p:sp>
      <p:sp>
        <p:nvSpPr>
          <p:cNvPr id="8" name="TextBox 7">
            <a:extLst>
              <a:ext uri="{FF2B5EF4-FFF2-40B4-BE49-F238E27FC236}">
                <a16:creationId xmlns:a16="http://schemas.microsoft.com/office/drawing/2014/main" id="{8458C9F6-3CDA-3F92-5B0B-DDE6B25C37E5}"/>
              </a:ext>
            </a:extLst>
          </p:cNvPr>
          <p:cNvSpPr txBox="1"/>
          <p:nvPr/>
        </p:nvSpPr>
        <p:spPr>
          <a:xfrm>
            <a:off x="8070835" y="1965747"/>
            <a:ext cx="2021708" cy="369332"/>
          </a:xfrm>
          <a:prstGeom prst="rect">
            <a:avLst/>
          </a:prstGeom>
          <a:noFill/>
        </p:spPr>
        <p:txBody>
          <a:bodyPr wrap="square" rtlCol="0">
            <a:spAutoFit/>
          </a:bodyPr>
          <a:lstStyle/>
          <a:p>
            <a:pPr algn="ctr"/>
            <a:r>
              <a:rPr lang="en-US" b="1"/>
              <a:t>Post-Omicron BA.1</a:t>
            </a:r>
          </a:p>
        </p:txBody>
      </p:sp>
      <p:pic>
        <p:nvPicPr>
          <p:cNvPr id="10" name="Picture 10" descr="Chart&#10;&#10;Description automatically generated">
            <a:extLst>
              <a:ext uri="{FF2B5EF4-FFF2-40B4-BE49-F238E27FC236}">
                <a16:creationId xmlns:a16="http://schemas.microsoft.com/office/drawing/2014/main" id="{1F6C92BE-C375-FCEC-6827-86C28395EB9E}"/>
              </a:ext>
            </a:extLst>
          </p:cNvPr>
          <p:cNvPicPr>
            <a:picLocks noChangeAspect="1"/>
          </p:cNvPicPr>
          <p:nvPr/>
        </p:nvPicPr>
        <p:blipFill>
          <a:blip r:embed="rId3"/>
          <a:stretch>
            <a:fillRect/>
          </a:stretch>
        </p:blipFill>
        <p:spPr>
          <a:xfrm>
            <a:off x="722243" y="2416885"/>
            <a:ext cx="4777409" cy="3568106"/>
          </a:xfrm>
          <a:prstGeom prst="rect">
            <a:avLst/>
          </a:prstGeom>
        </p:spPr>
      </p:pic>
      <p:pic>
        <p:nvPicPr>
          <p:cNvPr id="11" name="Picture 11" descr="Chart&#10;&#10;Description automatically generated">
            <a:extLst>
              <a:ext uri="{FF2B5EF4-FFF2-40B4-BE49-F238E27FC236}">
                <a16:creationId xmlns:a16="http://schemas.microsoft.com/office/drawing/2014/main" id="{1224F1FB-58EB-9970-76F4-090BA6884900}"/>
              </a:ext>
            </a:extLst>
          </p:cNvPr>
          <p:cNvPicPr>
            <a:picLocks noChangeAspect="1"/>
          </p:cNvPicPr>
          <p:nvPr/>
        </p:nvPicPr>
        <p:blipFill>
          <a:blip r:embed="rId4"/>
          <a:stretch>
            <a:fillRect/>
          </a:stretch>
        </p:blipFill>
        <p:spPr>
          <a:xfrm>
            <a:off x="6679095" y="2404778"/>
            <a:ext cx="4545495" cy="3492929"/>
          </a:xfrm>
          <a:prstGeom prst="rect">
            <a:avLst/>
          </a:prstGeom>
        </p:spPr>
      </p:pic>
    </p:spTree>
    <p:extLst>
      <p:ext uri="{BB962C8B-B14F-4D97-AF65-F5344CB8AC3E}">
        <p14:creationId xmlns:p14="http://schemas.microsoft.com/office/powerpoint/2010/main" val="4199152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B9081B0BF6B74CBC2033CB4EB969F2" ma:contentTypeVersion="15" ma:contentTypeDescription="Create a new document." ma:contentTypeScope="" ma:versionID="097fad51ff2bf3021d722b37aa250a06">
  <xsd:schema xmlns:xsd="http://www.w3.org/2001/XMLSchema" xmlns:xs="http://www.w3.org/2001/XMLSchema" xmlns:p="http://schemas.microsoft.com/office/2006/metadata/properties" xmlns:ns2="36f222cb-cf06-45f3-9869-be072840ea71" xmlns:ns3="20f6c744-94d0-4f22-bb28-07264bcf0284" targetNamespace="http://schemas.microsoft.com/office/2006/metadata/properties" ma:root="true" ma:fieldsID="fb169feffa1cb56aa1191d8c4f97c1d3" ns2:_="" ns3:_="">
    <xsd:import namespace="36f222cb-cf06-45f3-9869-be072840ea71"/>
    <xsd:import namespace="20f6c744-94d0-4f22-bb28-07264bcf02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222cb-cf06-45f3-9869-be072840e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6c744-94d0-4f22-bb28-07264bcf028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6346a6c-c192-4005-82be-2ba5a9dd2e20}" ma:internalName="TaxCatchAll" ma:showField="CatchAllData" ma:web="20f6c744-94d0-4f22-bb28-07264bcf02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f222cb-cf06-45f3-9869-be072840ea71">
      <Terms xmlns="http://schemas.microsoft.com/office/infopath/2007/PartnerControls"/>
    </lcf76f155ced4ddcb4097134ff3c332f>
    <TaxCatchAll xmlns="20f6c744-94d0-4f22-bb28-07264bcf0284" xsi:nil="true"/>
  </documentManagement>
</p:properties>
</file>

<file path=customXml/itemProps1.xml><?xml version="1.0" encoding="utf-8"?>
<ds:datastoreItem xmlns:ds="http://schemas.openxmlformats.org/officeDocument/2006/customXml" ds:itemID="{9EBDDDC4-9946-494B-85DF-C51EBA23BC5A}">
  <ds:schemaRefs>
    <ds:schemaRef ds:uri="http://schemas.microsoft.com/sharepoint/v3/contenttype/forms"/>
  </ds:schemaRefs>
</ds:datastoreItem>
</file>

<file path=customXml/itemProps2.xml><?xml version="1.0" encoding="utf-8"?>
<ds:datastoreItem xmlns:ds="http://schemas.openxmlformats.org/officeDocument/2006/customXml" ds:itemID="{0DE77932-E073-46E7-8179-6F0985E0E30C}">
  <ds:schemaRefs>
    <ds:schemaRef ds:uri="20f6c744-94d0-4f22-bb28-07264bcf0284"/>
    <ds:schemaRef ds:uri="36f222cb-cf06-45f3-9869-be072840e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CADCD7-023C-44F9-B4B0-2744084DB3A2}">
  <ds:schemaRefs>
    <ds:schemaRef ds:uri="20f6c744-94d0-4f22-bb28-07264bcf0284"/>
    <ds:schemaRef ds:uri="36f222cb-cf06-45f3-9869-be072840ea7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5747</TotalTime>
  <Words>1333</Words>
  <Application>Microsoft Macintosh PowerPoint</Application>
  <PresentationFormat>Widescreen</PresentationFormat>
  <Paragraphs>350</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Black</vt:lpstr>
      <vt:lpstr>Calibri</vt:lpstr>
      <vt:lpstr>Calibri Light</vt:lpstr>
      <vt:lpstr>Cambria Math</vt:lpstr>
      <vt:lpstr>Helvetica</vt:lpstr>
      <vt:lpstr>Segoe UI</vt:lpstr>
      <vt:lpstr>Office Theme</vt:lpstr>
      <vt:lpstr>Adding Interpretation to Wastewater Viral Load Monitoring</vt:lpstr>
      <vt:lpstr>Wastewater Summary - VDH</vt:lpstr>
      <vt:lpstr>Evaluation of Trends in Wastewater and Case Trajectories</vt:lpstr>
      <vt:lpstr>Overall Distribution of Categories</vt:lpstr>
      <vt:lpstr>Daily cases Vs. Weekly Viral load </vt:lpstr>
      <vt:lpstr>Correlation Results</vt:lpstr>
      <vt:lpstr>Cases and Viral Load</vt:lpstr>
      <vt:lpstr>Case Rates by Viral Load</vt:lpstr>
      <vt:lpstr>Case Changes by Viral Load</vt:lpstr>
      <vt:lpstr>Simple Risk Assessment Approach – Odds Ratio</vt:lpstr>
      <vt:lpstr>Simple Risk Assessment Interpretation</vt:lpstr>
      <vt:lpstr>Simple Risk Assessment Interpretation</vt:lpstr>
      <vt:lpstr>Simple Risk Assessment Interpretation</vt:lpstr>
      <vt:lpstr>PowerPoint Presentation</vt:lpstr>
      <vt:lpstr>Research:  Prelim Predictive Modeling</vt:lpstr>
      <vt:lpstr>Wastewater vs. Hospitalization Correlation</vt:lpstr>
      <vt:lpstr>Forecast Results</vt:lpstr>
      <vt:lpstr>Observations</vt:lpstr>
      <vt:lpstr>MAPE for All 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Interpretation to Wastewater Viral Load Monitoring</dc:title>
  <dc:creator>Lewis, Bryan Leroy (bl4zc)</dc:creator>
  <cp:lastModifiedBy>Lewis, Bryan Leroy (bl4zc)</cp:lastModifiedBy>
  <cp:revision>1</cp:revision>
  <dcterms:created xsi:type="dcterms:W3CDTF">2023-03-01T14:49:05Z</dcterms:created>
  <dcterms:modified xsi:type="dcterms:W3CDTF">2023-03-06T14:37:14Z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0x0101000CB9081B0BF6B74CBC2033CB4EB969F2</vt:lpwstr>
  </property>
  <property fmtid="{D5CDD505-2E9C-101B-9397-08002B2CF9AE}" pid="3" name="MediaServiceImageTags">
    <vt:lpwstr/>
  </property>
</Properties>
</file>