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6" r:id="rId4"/>
  </p:sldMasterIdLst>
  <p:notesMasterIdLst>
    <p:notesMasterId r:id="rId18"/>
  </p:notesMasterIdLst>
  <p:sldIdLst>
    <p:sldId id="256" r:id="rId5"/>
    <p:sldId id="1169" r:id="rId6"/>
    <p:sldId id="1170" r:id="rId7"/>
    <p:sldId id="1176" r:id="rId8"/>
    <p:sldId id="1165" r:id="rId9"/>
    <p:sldId id="261" r:id="rId10"/>
    <p:sldId id="263" r:id="rId11"/>
    <p:sldId id="1173" r:id="rId12"/>
    <p:sldId id="1174" r:id="rId13"/>
    <p:sldId id="258" r:id="rId14"/>
    <p:sldId id="1175" r:id="rId15"/>
    <p:sldId id="259" r:id="rId16"/>
    <p:sldId id="1177"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59"/>
    <p:restoredTop sz="77891"/>
  </p:normalViewPr>
  <p:slideViewPr>
    <p:cSldViewPr snapToGrid="0" snapToObjects="1">
      <p:cViewPr varScale="1">
        <p:scale>
          <a:sx n="94" d="100"/>
          <a:sy n="94" d="100"/>
        </p:scale>
        <p:origin x="176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42E6B7-4E7B-CC42-AC07-80AD57074C91}" type="datetimeFigureOut">
              <a:rPr lang="en-US" smtClean="0"/>
              <a:t>10/28/2022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1A7C75-27EC-7445-912F-DB741AFE19A5}" type="slidenum">
              <a:rPr lang="en-US" smtClean="0"/>
              <a:t>‹#›</a:t>
            </a:fld>
            <a:endParaRPr lang="en-US"/>
          </a:p>
        </p:txBody>
      </p:sp>
    </p:spTree>
    <p:extLst>
      <p:ext uri="{BB962C8B-B14F-4D97-AF65-F5344CB8AC3E}">
        <p14:creationId xmlns:p14="http://schemas.microsoft.com/office/powerpoint/2010/main" val="305384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9</a:t>
            </a:r>
            <a:r>
              <a:rPr lang="en-US" baseline="30000" dirty="0"/>
              <a:t>th</a:t>
            </a:r>
            <a:r>
              <a:rPr lang="en-US" dirty="0"/>
              <a:t> year we’re running the Young Scholars program!</a:t>
            </a:r>
          </a:p>
          <a:p>
            <a:endParaRPr lang="en-US" dirty="0"/>
          </a:p>
          <a:p>
            <a:r>
              <a:rPr lang="en-US" dirty="0"/>
              <a:t>Every summer we bring together </a:t>
            </a:r>
            <a:r>
              <a:rPr lang="en-US" sz="1200" kern="1200" dirty="0">
                <a:solidFill>
                  <a:schemeClr val="tx1"/>
                </a:solidFill>
                <a:effectLst/>
                <a:latin typeface="+mn-lt"/>
                <a:ea typeface="+mn-ea"/>
                <a:cs typeface="+mn-cs"/>
              </a:rPr>
              <a:t>graduate and undergraduate-students from various disciplines-across-universities in the US.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program</a:t>
            </a:r>
            <a:r>
              <a:rPr lang="en-US" sz="1200" kern="1200" dirty="0">
                <a:solidFill>
                  <a:schemeClr val="tx1"/>
                </a:solidFill>
                <a:effectLst/>
                <a:latin typeface="+mn-lt"/>
                <a:ea typeface="+mn-ea"/>
                <a:cs typeface="+mn-cs"/>
              </a:rPr>
              <a:t> involves an intense training that exposes them to data science </a:t>
            </a:r>
            <a:r>
              <a:rPr lang="en-US" sz="1200" b="1" kern="1200" dirty="0">
                <a:solidFill>
                  <a:schemeClr val="tx1"/>
                </a:solidFill>
                <a:effectLst/>
                <a:latin typeface="+mn-lt"/>
                <a:ea typeface="+mn-ea"/>
                <a:cs typeface="+mn-cs"/>
              </a:rPr>
              <a:t>tools</a:t>
            </a:r>
            <a:r>
              <a:rPr lang="en-US" sz="1200" kern="1200" dirty="0">
                <a:solidFill>
                  <a:schemeClr val="tx1"/>
                </a:solidFill>
                <a:effectLst/>
                <a:latin typeface="+mn-lt"/>
                <a:ea typeface="+mn-ea"/>
                <a:cs typeface="+mn-cs"/>
              </a:rPr>
              <a:t>. And at the same time, they team up to work on research projects which address real-world problems raised by policy makers.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Project teams involve a graduate student, a couple of undergrad students depending on the scope of the project, and a faculty or a postdoc from our research division who will be the main contact person of the project.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Moreover, these project teams will also have a stakeholder at a g, that is interested in the outcome of the research. The students work directly with stakeholders – which -- IS a distinguishing feature of our program. Students get to communicate with policy makers, hear their perspectives, the importance of the projects, and see how the findings &amp; insights could be used to make policy.</a:t>
            </a:r>
            <a:r>
              <a:rPr lang="en-US" dirty="0">
                <a:effectLst/>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E884223-1D8D-DB4E-80E4-3985798CD799}" type="slidenum">
              <a:rPr lang="en-US" smtClean="0"/>
              <a:t>2</a:t>
            </a:fld>
            <a:endParaRPr lang="en-US"/>
          </a:p>
        </p:txBody>
      </p:sp>
    </p:spTree>
    <p:extLst>
      <p:ext uri="{BB962C8B-B14F-4D97-AF65-F5344CB8AC3E}">
        <p14:creationId xmlns:p14="http://schemas.microsoft.com/office/powerpoint/2010/main" val="919793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en-US" sz="1200" kern="1200" dirty="0">
                <a:solidFill>
                  <a:schemeClr val="tx1"/>
                </a:solidFill>
                <a:effectLst/>
                <a:latin typeface="+mn-lt"/>
                <a:ea typeface="+mn-ea"/>
                <a:cs typeface="+mn-cs"/>
              </a:rPr>
              <a:t>• The program started at Virginia Tech in 2014 and continued through 2018, now we are running it at UVA (since 2019). There have been changes in the program design over the years. </a:t>
            </a:r>
          </a:p>
          <a:p>
            <a:pPr marL="0" marR="0" lvl="0" indent="0" algn="l" defTabSz="457200" rtl="0" eaLnBrk="1" fontAlgn="auto" latinLnBrk="0" hangingPunct="1">
              <a:lnSpc>
                <a:spcPct val="150000"/>
              </a:lnSpc>
              <a:spcBef>
                <a:spcPts val="0"/>
              </a:spcBef>
              <a:spcAft>
                <a:spcPts val="0"/>
              </a:spcAft>
              <a:buClrTx/>
              <a:buSzTx/>
              <a:buFontTx/>
              <a:buNone/>
              <a:tabLst/>
              <a:defRPr/>
            </a:pPr>
            <a:r>
              <a:rPr lang="en-US" sz="1200" kern="1200" dirty="0">
                <a:solidFill>
                  <a:schemeClr val="tx1"/>
                </a:solidFill>
                <a:effectLst/>
                <a:latin typeface="+mn-lt"/>
                <a:ea typeface="+mn-ea"/>
                <a:cs typeface="+mn-cs"/>
              </a:rPr>
              <a:t>• Project teams are horizontally composed of research faculty and/or postdocs from our division, at least 1 graduate fellow, 2 undergraduate students, and a representative from the sponsoring agency (stakeholder) and vertically integrated across disciplines. We are agnostic to the data science skills for the undergraduates and to the quantitative fields of study for the graduate students. </a:t>
            </a:r>
            <a:endParaRPr lang="en-US" sz="1200" dirty="0">
              <a:effectLst/>
            </a:endParaRPr>
          </a:p>
          <a:p>
            <a:pPr>
              <a:lnSpc>
                <a:spcPct val="150000"/>
              </a:lnSpc>
            </a:pPr>
            <a:r>
              <a:rPr lang="en-US" sz="1200" kern="1200" dirty="0">
                <a:solidFill>
                  <a:schemeClr val="tx1"/>
                </a:solidFill>
                <a:effectLst/>
                <a:latin typeface="+mn-lt"/>
                <a:ea typeface="+mn-ea"/>
                <a:cs typeface="+mn-cs"/>
              </a:rPr>
              <a:t>•  Graduate students lead the project teams in coordination with project PI and support the undergraduate students throughout.</a:t>
            </a:r>
            <a:endParaRPr lang="en-US" sz="1200" dirty="0">
              <a:effectLst/>
            </a:endParaRPr>
          </a:p>
          <a:p>
            <a:pPr marL="0" marR="0" lvl="0" indent="0" algn="l" defTabSz="457200" rtl="0" eaLnBrk="1" fontAlgn="auto" latinLnBrk="0" hangingPunct="1">
              <a:lnSpc>
                <a:spcPct val="150000"/>
              </a:lnSpc>
              <a:spcBef>
                <a:spcPts val="0"/>
              </a:spcBef>
              <a:spcAft>
                <a:spcPts val="0"/>
              </a:spcAft>
              <a:buClrTx/>
              <a:buSzTx/>
              <a:buFontTx/>
              <a:buNone/>
              <a:tabLst/>
              <a:defRPr/>
            </a:pPr>
            <a:r>
              <a:rPr lang="en-US" sz="1200" kern="1200" dirty="0">
                <a:solidFill>
                  <a:schemeClr val="tx1"/>
                </a:solidFill>
                <a:effectLst/>
                <a:latin typeface="+mn-lt"/>
                <a:ea typeface="+mn-ea"/>
                <a:cs typeface="+mn-cs"/>
              </a:rPr>
              <a:t>•  Graduate students arrive one week before the undergraduate students to get familiar with our infrastructure, learn about the projects for the summer and weigh-in on the choice of the projects they want to work on. They help and support the on-boarding of the undergraduate students and project assignments.</a:t>
            </a:r>
            <a:endParaRPr lang="en-US" sz="1200" dirty="0">
              <a:effectLst/>
            </a:endParaRPr>
          </a:p>
          <a:p>
            <a:pPr marL="0" marR="0" lvl="0" indent="0" algn="l" defTabSz="457200" rtl="0" eaLnBrk="1" fontAlgn="auto" latinLnBrk="0" hangingPunct="1">
              <a:lnSpc>
                <a:spcPct val="150000"/>
              </a:lnSpc>
              <a:spcBef>
                <a:spcPts val="0"/>
              </a:spcBef>
              <a:spcAft>
                <a:spcPts val="0"/>
              </a:spcAft>
              <a:buClrTx/>
              <a:buSzTx/>
              <a:buFontTx/>
              <a:buNone/>
              <a:tabLst/>
              <a:defRPr/>
            </a:pPr>
            <a:r>
              <a:rPr lang="en-US" sz="1200" kern="1200" dirty="0">
                <a:solidFill>
                  <a:schemeClr val="tx1"/>
                </a:solidFill>
                <a:effectLst/>
                <a:latin typeface="+mn-lt"/>
                <a:ea typeface="+mn-ea"/>
                <a:cs typeface="+mn-cs"/>
              </a:rPr>
              <a:t>• The program starts with an intense training program on computational and data science skills, our computational and data operating procedures, communication, visualization, ethics, and responsible conduct of research, The training program is tailored to accommodate the highly variable backgrounds of the undergraduate students.</a:t>
            </a:r>
            <a:endParaRPr lang="en-US" sz="1200" dirty="0">
              <a:effectLst/>
            </a:endParaRPr>
          </a:p>
          <a:p>
            <a:pPr marL="0" marR="0" lvl="0" indent="0" algn="l" defTabSz="457200" rtl="0" eaLnBrk="1" fontAlgn="auto" latinLnBrk="0" hangingPunct="1">
              <a:lnSpc>
                <a:spcPct val="150000"/>
              </a:lnSpc>
              <a:spcBef>
                <a:spcPts val="0"/>
              </a:spcBef>
              <a:spcAft>
                <a:spcPts val="0"/>
              </a:spcAft>
              <a:buClrTx/>
              <a:buSzTx/>
              <a:buFontTx/>
              <a:buNone/>
              <a:tabLst/>
              <a:defRPr/>
            </a:pPr>
            <a:r>
              <a:rPr lang="en-US" sz="1200" kern="1200" dirty="0">
                <a:solidFill>
                  <a:schemeClr val="tx1"/>
                </a:solidFill>
                <a:effectLst/>
                <a:latin typeface="+mn-lt"/>
                <a:ea typeface="+mn-ea"/>
                <a:cs typeface="+mn-cs"/>
              </a:rPr>
              <a:t>•  There are regular weekly update meetings where every project team gives a brief update on progress and challenges. There are weekly code reviews (code merge).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Students are assigned individual mentors whom they meet regularly (to talk about program, their projects, and career goals)</a:t>
            </a:r>
            <a:endParaRPr lang="en-US" sz="1200" dirty="0">
              <a:effectLst/>
            </a:endParaRPr>
          </a:p>
          <a:p>
            <a:pPr marL="0" marR="0" lvl="0" indent="0" algn="l" defTabSz="457200" rtl="0" eaLnBrk="1" fontAlgn="auto" latinLnBrk="0" hangingPunct="1">
              <a:lnSpc>
                <a:spcPct val="150000"/>
              </a:lnSpc>
              <a:spcBef>
                <a:spcPts val="0"/>
              </a:spcBef>
              <a:spcAft>
                <a:spcPts val="0"/>
              </a:spcAft>
              <a:buClrTx/>
              <a:buSzTx/>
              <a:buFontTx/>
              <a:buNone/>
              <a:tabLst/>
              <a:defRPr/>
            </a:pPr>
            <a:r>
              <a:rPr lang="en-US" sz="1200" kern="1200" dirty="0">
                <a:solidFill>
                  <a:schemeClr val="tx1"/>
                </a:solidFill>
                <a:effectLst/>
                <a:latin typeface="+mn-lt"/>
                <a:ea typeface="+mn-ea"/>
                <a:cs typeface="+mn-cs"/>
              </a:rPr>
              <a:t>•  Publication opportunities include poster presentation at the symposium, project posting on our website, brief external publication write-ups (e.g., SAGE </a:t>
            </a:r>
            <a:r>
              <a:rPr lang="en-US" sz="1200" kern="1200" dirty="0" err="1">
                <a:solidFill>
                  <a:schemeClr val="tx1"/>
                </a:solidFill>
                <a:effectLst/>
                <a:latin typeface="+mn-lt"/>
                <a:ea typeface="+mn-ea"/>
                <a:cs typeface="+mn-cs"/>
              </a:rPr>
              <a:t>methodspace</a:t>
            </a:r>
            <a:r>
              <a:rPr lang="en-US" sz="1200" kern="1200" dirty="0">
                <a:solidFill>
                  <a:schemeClr val="tx1"/>
                </a:solidFill>
                <a:effectLst/>
                <a:latin typeface="+mn-lt"/>
                <a:ea typeface="+mn-ea"/>
                <a:cs typeface="+mn-cs"/>
              </a:rPr>
              <a:t> or the Conversation), and peer-reviewed journal articles.</a:t>
            </a:r>
            <a:br>
              <a:rPr lang="en-US" sz="1200" kern="1200" dirty="0">
                <a:solidFill>
                  <a:schemeClr val="tx1"/>
                </a:solidFill>
                <a:effectLst/>
                <a:latin typeface="+mn-lt"/>
                <a:ea typeface="+mn-ea"/>
                <a:cs typeface="+mn-cs"/>
              </a:rPr>
            </a:br>
            <a:endParaRPr lang="en-US" sz="1200" dirty="0">
              <a:effectLst/>
            </a:endParaRPr>
          </a:p>
          <a:p>
            <a:br>
              <a:rPr lang="en-US" sz="1200" kern="1200" dirty="0">
                <a:solidFill>
                  <a:schemeClr val="tx1"/>
                </a:solidFill>
                <a:effectLst/>
                <a:latin typeface="+mn-lt"/>
                <a:ea typeface="+mn-ea"/>
                <a:cs typeface="+mn-cs"/>
              </a:rPr>
            </a:br>
            <a:endParaRPr lang="en-US" dirty="0">
              <a:effectLst/>
            </a:endParaRPr>
          </a:p>
        </p:txBody>
      </p:sp>
      <p:sp>
        <p:nvSpPr>
          <p:cNvPr id="4" name="Slide Number Placeholder 3"/>
          <p:cNvSpPr>
            <a:spLocks noGrp="1"/>
          </p:cNvSpPr>
          <p:nvPr>
            <p:ph type="sldNum" sz="quarter" idx="5"/>
          </p:nvPr>
        </p:nvSpPr>
        <p:spPr/>
        <p:txBody>
          <a:bodyPr/>
          <a:lstStyle/>
          <a:p>
            <a:fld id="{5E884223-1D8D-DB4E-80E4-3985798CD799}" type="slidenum">
              <a:rPr lang="en-US" smtClean="0"/>
              <a:t>3</a:t>
            </a:fld>
            <a:endParaRPr lang="en-US"/>
          </a:p>
        </p:txBody>
      </p:sp>
    </p:spTree>
    <p:extLst>
      <p:ext uri="{BB962C8B-B14F-4D97-AF65-F5344CB8AC3E}">
        <p14:creationId xmlns:p14="http://schemas.microsoft.com/office/powerpoint/2010/main" val="716408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project should have a stakeholder willing to participate, and to interact with the project teams;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Students meet with the stakeholder at the beginning of the program to learn about the project first-hand from stakeholder and work with the stakeholder to finalize the research questions.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At least two more formal meetings will happen throughout the summer.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Someone for the sponsoring agency needs to on-hand for rapid response to questions throughout the summer.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884223-1D8D-DB4E-80E4-3985798CD7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948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884223-1D8D-DB4E-80E4-3985798CD7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215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1A7C75-27EC-7445-912F-DB741AFE19A5}" type="slidenum">
              <a:rPr lang="en-US" smtClean="0"/>
              <a:t>7</a:t>
            </a:fld>
            <a:endParaRPr lang="en-US"/>
          </a:p>
        </p:txBody>
      </p:sp>
    </p:spTree>
    <p:extLst>
      <p:ext uri="{BB962C8B-B14F-4D97-AF65-F5344CB8AC3E}">
        <p14:creationId xmlns:p14="http://schemas.microsoft.com/office/powerpoint/2010/main" val="4231211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projects involve a wide range of topics., including education, public health and public safety.</a:t>
            </a:r>
          </a:p>
          <a:p>
            <a:endParaRPr lang="en-US" dirty="0"/>
          </a:p>
          <a:p>
            <a:r>
              <a:rPr lang="en-US" dirty="0"/>
              <a:t>As I mentioned, these problems come from agencies that we work with, it could be a local government agency, for example we work with AC Police and fire departments; it could be at the state level, such as </a:t>
            </a:r>
            <a:r>
              <a:rPr lang="en-US" dirty="0" err="1"/>
              <a:t>va</a:t>
            </a:r>
            <a:r>
              <a:rPr lang="en-US" dirty="0"/>
              <a:t> dept of health or education or some are federal government agencies such as the NSF and DoD</a:t>
            </a:r>
          </a:p>
          <a:p>
            <a:endParaRPr lang="en-US" dirty="0"/>
          </a:p>
          <a:p>
            <a:r>
              <a:rPr lang="en-US" dirty="0"/>
              <a:t>When the students arrive, the projects are presented to the students, and we ask which projects they are interested </a:t>
            </a:r>
            <a:r>
              <a:rPr lang="en-US" dirty="0" err="1"/>
              <a:t>inw</a:t>
            </a:r>
            <a:r>
              <a:rPr lang="en-US" dirty="0"/>
              <a:t> </a:t>
            </a:r>
            <a:r>
              <a:rPr lang="en-US" dirty="0" err="1"/>
              <a:t>roking</a:t>
            </a:r>
            <a:r>
              <a:rPr lang="en-US" dirty="0"/>
              <a:t> on. the project allocation will be based on students preferences and the skills required by the projects.</a:t>
            </a:r>
          </a:p>
          <a:p>
            <a:endParaRPr lang="en-US" dirty="0"/>
          </a:p>
          <a:p>
            <a:r>
              <a:rPr lang="en-US" dirty="0"/>
              <a:t>Each student WORKS on two projects so they get exposed to different topics and methods, and they also </a:t>
            </a:r>
            <a:r>
              <a:rPr lang="en-US" dirty="0" err="1"/>
              <a:t>interaft</a:t>
            </a:r>
            <a:r>
              <a:rPr lang="en-US" dirty="0"/>
              <a:t> with different students and faculty in the program.  </a:t>
            </a:r>
          </a:p>
          <a:p>
            <a:endParaRPr lang="en-US" dirty="0"/>
          </a:p>
          <a:p>
            <a:endParaRPr lang="en-US" dirty="0"/>
          </a:p>
        </p:txBody>
      </p:sp>
      <p:sp>
        <p:nvSpPr>
          <p:cNvPr id="4" name="Slide Number Placeholder 3"/>
          <p:cNvSpPr>
            <a:spLocks noGrp="1"/>
          </p:cNvSpPr>
          <p:nvPr>
            <p:ph type="sldNum" sz="quarter" idx="5"/>
          </p:nvPr>
        </p:nvSpPr>
        <p:spPr/>
        <p:txBody>
          <a:bodyPr/>
          <a:lstStyle/>
          <a:p>
            <a:fld id="{5E884223-1D8D-DB4E-80E4-3985798CD799}" type="slidenum">
              <a:rPr lang="en-US" smtClean="0"/>
              <a:t>8</a:t>
            </a:fld>
            <a:endParaRPr lang="en-US"/>
          </a:p>
        </p:txBody>
      </p:sp>
    </p:spTree>
    <p:extLst>
      <p:ext uri="{BB962C8B-B14F-4D97-AF65-F5344CB8AC3E}">
        <p14:creationId xmlns:p14="http://schemas.microsoft.com/office/powerpoint/2010/main" val="3602692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end of the program, we have a symposium where students present their research findings to their stakeholders, to other collaborators and researchers.</a:t>
            </a:r>
          </a:p>
          <a:p>
            <a:endParaRPr lang="en-US" dirty="0"/>
          </a:p>
          <a:p>
            <a:r>
              <a:rPr lang="en-US" dirty="0"/>
              <a:t>We have a large number of audience including</a:t>
            </a:r>
            <a:r>
              <a:rPr lang="en-US" sz="1200" dirty="0">
                <a:solidFill>
                  <a:srgbClr val="01316C"/>
                </a:solidFill>
                <a:latin typeface="ITC Franklin Gothic Std Book" panose="020B0504030503020204" pitchFamily="34" charset="0"/>
              </a:rPr>
              <a:t> researchers, and policy-makers. Last year we had around 300 participants as it was virtual. This provides an additional opportunity for our students as they network with the participants.</a:t>
            </a:r>
            <a:endParaRPr lang="en-US" dirty="0"/>
          </a:p>
        </p:txBody>
      </p:sp>
      <p:sp>
        <p:nvSpPr>
          <p:cNvPr id="4" name="Slide Number Placeholder 3"/>
          <p:cNvSpPr>
            <a:spLocks noGrp="1"/>
          </p:cNvSpPr>
          <p:nvPr>
            <p:ph type="sldNum" sz="quarter" idx="5"/>
          </p:nvPr>
        </p:nvSpPr>
        <p:spPr/>
        <p:txBody>
          <a:bodyPr/>
          <a:lstStyle/>
          <a:p>
            <a:fld id="{779571E5-264F-3A45-9603-415C0D6D6DDE}" type="slidenum">
              <a:rPr lang="en-US" smtClean="0"/>
              <a:t>9</a:t>
            </a:fld>
            <a:endParaRPr lang="en-US"/>
          </a:p>
        </p:txBody>
      </p:sp>
    </p:spTree>
    <p:extLst>
      <p:ext uri="{BB962C8B-B14F-4D97-AF65-F5344CB8AC3E}">
        <p14:creationId xmlns:p14="http://schemas.microsoft.com/office/powerpoint/2010/main" val="4112525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two years we delivered our program virtually</a:t>
            </a:r>
          </a:p>
          <a:p>
            <a:r>
              <a:rPr lang="en-US" dirty="0"/>
              <a:t>How does a wee look like?</a:t>
            </a:r>
          </a:p>
          <a:p>
            <a:endParaRPr lang="en-US" dirty="0"/>
          </a:p>
          <a:p>
            <a:r>
              <a:rPr lang="en-US" dirty="0"/>
              <a:t>Each week we start with a group-wide check in which helps the group to coordinate.</a:t>
            </a:r>
          </a:p>
          <a:p>
            <a:r>
              <a:rPr lang="en-US" dirty="0"/>
              <a:t>In the first weeks, the trainings will take a lot of time, but the projects will also start which means that students will be meeting with their project teams on a regular basis. In these meetings, students will give updates about what they have been working on, and the teams decide what the next steps are and allocates the tasks to the team  members. In addition to these meetings, </a:t>
            </a:r>
            <a:r>
              <a:rPr lang="en-US" dirty="0" err="1"/>
              <a:t>Ugs</a:t>
            </a:r>
            <a:r>
              <a:rPr lang="en-US" dirty="0"/>
              <a:t> also </a:t>
            </a:r>
            <a:r>
              <a:rPr lang="en-US" dirty="0" err="1"/>
              <a:t>m,eeet</a:t>
            </a:r>
            <a:r>
              <a:rPr lang="en-US" dirty="0"/>
              <a:t> with the graduate fellow t </a:t>
            </a:r>
            <a:r>
              <a:rPr lang="en-US" dirty="0" err="1"/>
              <a:t>fo</a:t>
            </a:r>
            <a:r>
              <a:rPr lang="en-US" dirty="0"/>
              <a:t> their projects if they need support. Students also meet with their mentors every couple of weeks.</a:t>
            </a:r>
          </a:p>
          <a:p>
            <a:endParaRPr lang="en-US" dirty="0"/>
          </a:p>
          <a:p>
            <a:r>
              <a:rPr lang="en-US" dirty="0"/>
              <a:t>There is a high level of interaction as the research is conducted in teams. </a:t>
            </a:r>
          </a:p>
          <a:p>
            <a:r>
              <a:rPr lang="en-US" dirty="0"/>
              <a:t>given the virtual nature of the program students use zoom, slack, teams and other </a:t>
            </a:r>
            <a:r>
              <a:rPr lang="en-US" dirty="0" err="1"/>
              <a:t>platrofms</a:t>
            </a:r>
            <a:r>
              <a:rPr lang="en-US" dirty="0"/>
              <a:t> to communicate and work together.</a:t>
            </a:r>
          </a:p>
        </p:txBody>
      </p:sp>
      <p:sp>
        <p:nvSpPr>
          <p:cNvPr id="4" name="Slide Number Placeholder 3"/>
          <p:cNvSpPr>
            <a:spLocks noGrp="1"/>
          </p:cNvSpPr>
          <p:nvPr>
            <p:ph type="sldNum" sz="quarter" idx="5"/>
          </p:nvPr>
        </p:nvSpPr>
        <p:spPr/>
        <p:txBody>
          <a:bodyPr/>
          <a:lstStyle/>
          <a:p>
            <a:fld id="{779571E5-264F-3A45-9603-415C0D6D6DDE}" type="slidenum">
              <a:rPr lang="en-US" smtClean="0"/>
              <a:t>11</a:t>
            </a:fld>
            <a:endParaRPr lang="en-US"/>
          </a:p>
        </p:txBody>
      </p:sp>
    </p:spTree>
    <p:extLst>
      <p:ext uri="{BB962C8B-B14F-4D97-AF65-F5344CB8AC3E}">
        <p14:creationId xmlns:p14="http://schemas.microsoft.com/office/powerpoint/2010/main" val="1331463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A7C75-27EC-7445-912F-DB741AFE19A5}" type="slidenum">
              <a:rPr lang="en-US" smtClean="0"/>
              <a:t>12</a:t>
            </a:fld>
            <a:endParaRPr lang="en-US"/>
          </a:p>
        </p:txBody>
      </p:sp>
    </p:spTree>
    <p:extLst>
      <p:ext uri="{BB962C8B-B14F-4D97-AF65-F5344CB8AC3E}">
        <p14:creationId xmlns:p14="http://schemas.microsoft.com/office/powerpoint/2010/main" val="3853818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E088D8-6604-2C4A-BE8B-2091638BC762}" type="datetimeFigureOut">
              <a:rPr lang="en-US" smtClean="0"/>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A1909-821C-DF4C-AE62-06F72D9FD417}" type="slidenum">
              <a:rPr lang="en-US" smtClean="0"/>
              <a:t>‹#›</a:t>
            </a:fld>
            <a:endParaRPr lang="en-US"/>
          </a:p>
        </p:txBody>
      </p:sp>
    </p:spTree>
    <p:extLst>
      <p:ext uri="{BB962C8B-B14F-4D97-AF65-F5344CB8AC3E}">
        <p14:creationId xmlns:p14="http://schemas.microsoft.com/office/powerpoint/2010/main" val="2487579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E088D8-6604-2C4A-BE8B-2091638BC762}" type="datetimeFigureOut">
              <a:rPr lang="en-US" smtClean="0"/>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A1909-821C-DF4C-AE62-06F72D9FD417}" type="slidenum">
              <a:rPr lang="en-US" smtClean="0"/>
              <a:t>‹#›</a:t>
            </a:fld>
            <a:endParaRPr lang="en-US"/>
          </a:p>
        </p:txBody>
      </p:sp>
    </p:spTree>
    <p:extLst>
      <p:ext uri="{BB962C8B-B14F-4D97-AF65-F5344CB8AC3E}">
        <p14:creationId xmlns:p14="http://schemas.microsoft.com/office/powerpoint/2010/main" val="98343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E088D8-6604-2C4A-BE8B-2091638BC762}" type="datetimeFigureOut">
              <a:rPr lang="en-US" smtClean="0"/>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A1909-821C-DF4C-AE62-06F72D9FD417}" type="slidenum">
              <a:rPr lang="en-US" smtClean="0"/>
              <a:t>‹#›</a:t>
            </a:fld>
            <a:endParaRPr lang="en-US"/>
          </a:p>
        </p:txBody>
      </p:sp>
    </p:spTree>
    <p:extLst>
      <p:ext uri="{BB962C8B-B14F-4D97-AF65-F5344CB8AC3E}">
        <p14:creationId xmlns:p14="http://schemas.microsoft.com/office/powerpoint/2010/main" val="102661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6A4A18-B03B-3A46-88F1-5F7A8E5A2307}"/>
              </a:ext>
            </a:extLst>
          </p:cNvPr>
          <p:cNvSpPr>
            <a:spLocks noGrp="1"/>
          </p:cNvSpPr>
          <p:nvPr>
            <p:ph type="title"/>
          </p:nvPr>
        </p:nvSpPr>
        <p:spPr>
          <a:xfrm>
            <a:off x="598026" y="252389"/>
            <a:ext cx="10972800" cy="1143000"/>
          </a:xfrm>
        </p:spPr>
        <p:txBody>
          <a:bodyPr/>
          <a:lstStyle>
            <a:lvl1pPr algn="ctr">
              <a:defRPr sz="4400" b="1">
                <a:solidFill>
                  <a:srgbClr val="E46C0A"/>
                </a:solidFill>
                <a:latin typeface="ITC Franklin Gothic Std Book" panose="020B0504030503020204" pitchFamily="34" charset="0"/>
                <a:cs typeface="ITC Franklin Gothic Std Book" panose="020B0504030503020204" pitchFamily="34" charset="0"/>
              </a:defRPr>
            </a:lvl1pPr>
          </a:lstStyle>
          <a:p>
            <a:r>
              <a:rPr lang="en-US"/>
              <a:t>Click to edit Master title style</a:t>
            </a:r>
          </a:p>
        </p:txBody>
      </p:sp>
    </p:spTree>
    <p:extLst>
      <p:ext uri="{BB962C8B-B14F-4D97-AF65-F5344CB8AC3E}">
        <p14:creationId xmlns:p14="http://schemas.microsoft.com/office/powerpoint/2010/main" val="42814507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E088D8-6604-2C4A-BE8B-2091638BC762}" type="datetimeFigureOut">
              <a:rPr lang="en-US" smtClean="0"/>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A1909-821C-DF4C-AE62-06F72D9FD417}" type="slidenum">
              <a:rPr lang="en-US" smtClean="0"/>
              <a:t>‹#›</a:t>
            </a:fld>
            <a:endParaRPr lang="en-US"/>
          </a:p>
        </p:txBody>
      </p:sp>
    </p:spTree>
    <p:extLst>
      <p:ext uri="{BB962C8B-B14F-4D97-AF65-F5344CB8AC3E}">
        <p14:creationId xmlns:p14="http://schemas.microsoft.com/office/powerpoint/2010/main" val="2559370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E088D8-6604-2C4A-BE8B-2091638BC762}" type="datetimeFigureOut">
              <a:rPr lang="en-US" smtClean="0"/>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A1909-821C-DF4C-AE62-06F72D9FD417}" type="slidenum">
              <a:rPr lang="en-US" smtClean="0"/>
              <a:t>‹#›</a:t>
            </a:fld>
            <a:endParaRPr lang="en-US"/>
          </a:p>
        </p:txBody>
      </p:sp>
    </p:spTree>
    <p:extLst>
      <p:ext uri="{BB962C8B-B14F-4D97-AF65-F5344CB8AC3E}">
        <p14:creationId xmlns:p14="http://schemas.microsoft.com/office/powerpoint/2010/main" val="1271184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7E088D8-6604-2C4A-BE8B-2091638BC762}" type="datetimeFigureOut">
              <a:rPr lang="en-US" smtClean="0"/>
              <a:t>10/28/2022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3A1909-821C-DF4C-AE62-06F72D9FD417}" type="slidenum">
              <a:rPr lang="en-US" smtClean="0"/>
              <a:t>‹#›</a:t>
            </a:fld>
            <a:endParaRPr lang="en-US"/>
          </a:p>
        </p:txBody>
      </p:sp>
    </p:spTree>
    <p:extLst>
      <p:ext uri="{BB962C8B-B14F-4D97-AF65-F5344CB8AC3E}">
        <p14:creationId xmlns:p14="http://schemas.microsoft.com/office/powerpoint/2010/main" val="2409223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E088D8-6604-2C4A-BE8B-2091638BC762}" type="datetimeFigureOut">
              <a:rPr lang="en-US" smtClean="0"/>
              <a:t>10/28/2022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3A1909-821C-DF4C-AE62-06F72D9FD417}" type="slidenum">
              <a:rPr lang="en-US" smtClean="0"/>
              <a:t>‹#›</a:t>
            </a:fld>
            <a:endParaRPr lang="en-US"/>
          </a:p>
        </p:txBody>
      </p:sp>
    </p:spTree>
    <p:extLst>
      <p:ext uri="{BB962C8B-B14F-4D97-AF65-F5344CB8AC3E}">
        <p14:creationId xmlns:p14="http://schemas.microsoft.com/office/powerpoint/2010/main" val="2784931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E088D8-6604-2C4A-BE8B-2091638BC762}" type="datetimeFigureOut">
              <a:rPr lang="en-US" smtClean="0"/>
              <a:t>10/28/2022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3A1909-821C-DF4C-AE62-06F72D9FD417}" type="slidenum">
              <a:rPr lang="en-US" smtClean="0"/>
              <a:t>‹#›</a:t>
            </a:fld>
            <a:endParaRPr lang="en-US"/>
          </a:p>
        </p:txBody>
      </p:sp>
    </p:spTree>
    <p:extLst>
      <p:ext uri="{BB962C8B-B14F-4D97-AF65-F5344CB8AC3E}">
        <p14:creationId xmlns:p14="http://schemas.microsoft.com/office/powerpoint/2010/main" val="695832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E088D8-6604-2C4A-BE8B-2091638BC762}" type="datetimeFigureOut">
              <a:rPr lang="en-US" smtClean="0"/>
              <a:t>10/28/2022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3A1909-821C-DF4C-AE62-06F72D9FD417}" type="slidenum">
              <a:rPr lang="en-US" smtClean="0"/>
              <a:t>‹#›</a:t>
            </a:fld>
            <a:endParaRPr lang="en-US"/>
          </a:p>
        </p:txBody>
      </p:sp>
    </p:spTree>
    <p:extLst>
      <p:ext uri="{BB962C8B-B14F-4D97-AF65-F5344CB8AC3E}">
        <p14:creationId xmlns:p14="http://schemas.microsoft.com/office/powerpoint/2010/main" val="4006843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E088D8-6604-2C4A-BE8B-2091638BC762}" type="datetimeFigureOut">
              <a:rPr lang="en-US" smtClean="0"/>
              <a:t>10/28/2022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3A1909-821C-DF4C-AE62-06F72D9FD417}" type="slidenum">
              <a:rPr lang="en-US" smtClean="0"/>
              <a:t>‹#›</a:t>
            </a:fld>
            <a:endParaRPr lang="en-US"/>
          </a:p>
        </p:txBody>
      </p:sp>
    </p:spTree>
    <p:extLst>
      <p:ext uri="{BB962C8B-B14F-4D97-AF65-F5344CB8AC3E}">
        <p14:creationId xmlns:p14="http://schemas.microsoft.com/office/powerpoint/2010/main" val="15624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E088D8-6604-2C4A-BE8B-2091638BC762}" type="datetimeFigureOut">
              <a:rPr lang="en-US" smtClean="0"/>
              <a:t>10/28/2022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3A1909-821C-DF4C-AE62-06F72D9FD417}" type="slidenum">
              <a:rPr lang="en-US" smtClean="0"/>
              <a:t>‹#›</a:t>
            </a:fld>
            <a:endParaRPr lang="en-US"/>
          </a:p>
        </p:txBody>
      </p:sp>
    </p:spTree>
    <p:extLst>
      <p:ext uri="{BB962C8B-B14F-4D97-AF65-F5344CB8AC3E}">
        <p14:creationId xmlns:p14="http://schemas.microsoft.com/office/powerpoint/2010/main" val="3218795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10/28/2022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pic>
        <p:nvPicPr>
          <p:cNvPr id="7" name="Picture 6">
            <a:extLst>
              <a:ext uri="{FF2B5EF4-FFF2-40B4-BE49-F238E27FC236}">
                <a16:creationId xmlns:a16="http://schemas.microsoft.com/office/drawing/2014/main" id="{5D36F33B-6228-9546-96E1-828D81B1A149}"/>
              </a:ext>
            </a:extLst>
          </p:cNvPr>
          <p:cNvPicPr>
            <a:picLocks noChangeAspect="1"/>
          </p:cNvPicPr>
          <p:nvPr userDrawn="1"/>
        </p:nvPicPr>
        <p:blipFill>
          <a:blip r:embed="rId14"/>
          <a:stretch>
            <a:fillRect/>
          </a:stretch>
        </p:blipFill>
        <p:spPr>
          <a:xfrm rot="10800000">
            <a:off x="7170641" y="6304360"/>
            <a:ext cx="5141104" cy="622422"/>
          </a:xfrm>
          <a:prstGeom prst="rect">
            <a:avLst/>
          </a:prstGeom>
        </p:spPr>
      </p:pic>
      <p:pic>
        <p:nvPicPr>
          <p:cNvPr id="8" name="Picture 7">
            <a:extLst>
              <a:ext uri="{FF2B5EF4-FFF2-40B4-BE49-F238E27FC236}">
                <a16:creationId xmlns:a16="http://schemas.microsoft.com/office/drawing/2014/main" id="{15F85FC0-B2BB-2742-9A6A-ED5D55BD8FFA}"/>
              </a:ext>
            </a:extLst>
          </p:cNvPr>
          <p:cNvPicPr>
            <a:picLocks noChangeAspect="1"/>
          </p:cNvPicPr>
          <p:nvPr userDrawn="1"/>
        </p:nvPicPr>
        <p:blipFill>
          <a:blip r:embed="rId14"/>
          <a:stretch>
            <a:fillRect/>
          </a:stretch>
        </p:blipFill>
        <p:spPr>
          <a:xfrm>
            <a:off x="-119744" y="6304360"/>
            <a:ext cx="5141104" cy="622422"/>
          </a:xfrm>
          <a:prstGeom prst="rect">
            <a:avLst/>
          </a:prstGeom>
        </p:spPr>
      </p:pic>
      <p:pic>
        <p:nvPicPr>
          <p:cNvPr id="9" name="Picture 8" descr="A picture containing clock&#10;&#10;Description automatically generated">
            <a:extLst>
              <a:ext uri="{FF2B5EF4-FFF2-40B4-BE49-F238E27FC236}">
                <a16:creationId xmlns:a16="http://schemas.microsoft.com/office/drawing/2014/main" id="{B58AB80F-38C4-BB4F-891E-36217BE75EFE}"/>
              </a:ext>
            </a:extLst>
          </p:cNvPr>
          <p:cNvPicPr>
            <a:picLocks noChangeAspect="1"/>
          </p:cNvPicPr>
          <p:nvPr userDrawn="1"/>
        </p:nvPicPr>
        <p:blipFill>
          <a:blip r:embed="rId15"/>
          <a:stretch>
            <a:fillRect/>
          </a:stretch>
        </p:blipFill>
        <p:spPr>
          <a:xfrm>
            <a:off x="5382767" y="6380562"/>
            <a:ext cx="1733444" cy="462297"/>
          </a:xfrm>
          <a:prstGeom prst="rect">
            <a:avLst/>
          </a:prstGeom>
        </p:spPr>
      </p:pic>
    </p:spTree>
    <p:extLst>
      <p:ext uri="{BB962C8B-B14F-4D97-AF65-F5344CB8AC3E}">
        <p14:creationId xmlns:p14="http://schemas.microsoft.com/office/powerpoint/2010/main" val="56360020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tiff"/></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tiff"/></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hyperlink" Target="https://datascienceforthepublicgood.org/events/symposium2020/poster-sessions" TargetMode="External"/><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hyperlink" Target="https://www.youtube.com/channel/UC6F6-fbrRhJhtedrS5I-p5Q/playlists?view_as=subscriber" TargetMode="Externa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EC5A1-84DD-E242-B131-BD1B005D85DD}"/>
              </a:ext>
            </a:extLst>
          </p:cNvPr>
          <p:cNvSpPr>
            <a:spLocks noGrp="1"/>
          </p:cNvSpPr>
          <p:nvPr>
            <p:ph type="ctrTitle"/>
          </p:nvPr>
        </p:nvSpPr>
        <p:spPr/>
        <p:txBody>
          <a:bodyPr>
            <a:normAutofit fontScale="90000"/>
          </a:bodyPr>
          <a:lstStyle/>
          <a:p>
            <a:r>
              <a:rPr lang="en-US" b="1" dirty="0">
                <a:solidFill>
                  <a:srgbClr val="E46C0A"/>
                </a:solidFill>
                <a:latin typeface="ITC Franklin Gothic Std Book" panose="020B0504030503020204" pitchFamily="34" charset="0"/>
              </a:rPr>
              <a:t>Data Science for the Public Good (DSPG) Young Scholars Program: Overview 2014-2021</a:t>
            </a:r>
            <a:endParaRPr lang="en-US" dirty="0"/>
          </a:p>
        </p:txBody>
      </p:sp>
      <p:sp>
        <p:nvSpPr>
          <p:cNvPr id="3" name="Subtitle 2">
            <a:extLst>
              <a:ext uri="{FF2B5EF4-FFF2-40B4-BE49-F238E27FC236}">
                <a16:creationId xmlns:a16="http://schemas.microsoft.com/office/drawing/2014/main" id="{30C4E0A8-D046-AD4C-BA74-39F3FEB5F4D7}"/>
              </a:ext>
            </a:extLst>
          </p:cNvPr>
          <p:cNvSpPr>
            <a:spLocks noGrp="1"/>
          </p:cNvSpPr>
          <p:nvPr>
            <p:ph type="subTitle" idx="1"/>
          </p:nvPr>
        </p:nvSpPr>
        <p:spPr>
          <a:xfrm>
            <a:off x="1524000" y="3602038"/>
            <a:ext cx="9144000" cy="1990240"/>
          </a:xfrm>
        </p:spPr>
        <p:txBody>
          <a:bodyPr>
            <a:normAutofit fontScale="62500" lnSpcReduction="20000"/>
          </a:bodyPr>
          <a:lstStyle/>
          <a:p>
            <a:r>
              <a:rPr lang="en-US" dirty="0"/>
              <a:t>Aaron D. Schroeder, Ph.D.</a:t>
            </a:r>
          </a:p>
          <a:p>
            <a:r>
              <a:rPr lang="en-US" dirty="0"/>
              <a:t>Associate Research Professor</a:t>
            </a:r>
          </a:p>
          <a:p>
            <a:r>
              <a:rPr lang="en-US" dirty="0"/>
              <a:t>Co-Director, DSPG</a:t>
            </a:r>
          </a:p>
          <a:p>
            <a:r>
              <a:rPr lang="en-US" dirty="0"/>
              <a:t>University of Virginia Biocomplexity Institute</a:t>
            </a:r>
            <a:br>
              <a:rPr lang="en-US" dirty="0"/>
            </a:br>
            <a:r>
              <a:rPr lang="en-US" dirty="0"/>
              <a:t>Social Decision Analytics Division</a:t>
            </a:r>
          </a:p>
          <a:p>
            <a:r>
              <a:rPr lang="en-US" dirty="0"/>
              <a:t>Data Science Approaches to Health Disparities Research Symposium 2022</a:t>
            </a:r>
          </a:p>
          <a:p>
            <a:r>
              <a:rPr lang="en-US" dirty="0"/>
              <a:t>2022-06-22</a:t>
            </a:r>
          </a:p>
          <a:p>
            <a:endParaRPr lang="en-US" dirty="0"/>
          </a:p>
        </p:txBody>
      </p:sp>
    </p:spTree>
    <p:extLst>
      <p:ext uri="{BB962C8B-B14F-4D97-AF65-F5344CB8AC3E}">
        <p14:creationId xmlns:p14="http://schemas.microsoft.com/office/powerpoint/2010/main" val="910285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470F9-5CCB-4949-9220-39181E219745}"/>
              </a:ext>
            </a:extLst>
          </p:cNvPr>
          <p:cNvSpPr>
            <a:spLocks noGrp="1"/>
          </p:cNvSpPr>
          <p:nvPr>
            <p:ph type="title"/>
          </p:nvPr>
        </p:nvSpPr>
        <p:spPr/>
        <p:txBody>
          <a:bodyPr>
            <a:noAutofit/>
          </a:bodyPr>
          <a:lstStyle/>
          <a:p>
            <a:pPr algn="ctr" defTabSz="457200"/>
            <a:r>
              <a:rPr lang="en-US" sz="3600" b="1" cap="all" dirty="0">
                <a:solidFill>
                  <a:srgbClr val="E46C0A"/>
                </a:solidFill>
                <a:latin typeface="ITC Franklin Gothic Std Book"/>
              </a:rPr>
              <a:t>Expanding the Impact:</a:t>
            </a:r>
            <a:br>
              <a:rPr lang="en-US" sz="3600" b="1" cap="all" dirty="0">
                <a:solidFill>
                  <a:srgbClr val="E46C0A"/>
                </a:solidFill>
                <a:latin typeface="ITC Franklin Gothic Std Book"/>
              </a:rPr>
            </a:br>
            <a:r>
              <a:rPr lang="en-US" sz="3600" b="1" cap="all" dirty="0">
                <a:solidFill>
                  <a:srgbClr val="E46C0A"/>
                </a:solidFill>
                <a:latin typeface="ITC Franklin Gothic Std Book"/>
              </a:rPr>
              <a:t>2020: Three-State Coalition for the Public Good</a:t>
            </a:r>
          </a:p>
        </p:txBody>
      </p:sp>
      <p:sp>
        <p:nvSpPr>
          <p:cNvPr id="3" name="Content Placeholder 2">
            <a:extLst>
              <a:ext uri="{FF2B5EF4-FFF2-40B4-BE49-F238E27FC236}">
                <a16:creationId xmlns:a16="http://schemas.microsoft.com/office/drawing/2014/main" id="{45C11754-66FE-774C-B85F-D728764EC024}"/>
              </a:ext>
            </a:extLst>
          </p:cNvPr>
          <p:cNvSpPr>
            <a:spLocks noGrp="1"/>
          </p:cNvSpPr>
          <p:nvPr>
            <p:ph idx="1"/>
          </p:nvPr>
        </p:nvSpPr>
        <p:spPr>
          <a:xfrm>
            <a:off x="838200" y="1690688"/>
            <a:ext cx="10515600" cy="4761522"/>
          </a:xfrm>
        </p:spPr>
        <p:txBody>
          <a:bodyPr>
            <a:normAutofit lnSpcReduction="10000"/>
          </a:bodyPr>
          <a:lstStyle/>
          <a:p>
            <a:r>
              <a:rPr lang="en-US" sz="2000" dirty="0"/>
              <a:t>In January of 2020, the USDA awarded a $1 million grant to the Biocomplexity Institute to lead the development of a three-state Coordinated Innovation Network and expand the Institute’s highly successful DSPG program beyond the Commonwealth of Virginia for the first time.</a:t>
            </a:r>
          </a:p>
          <a:p>
            <a:r>
              <a:rPr lang="en-US" sz="2000" dirty="0"/>
              <a:t>The three-state Coordinated Innovation Network includes five public universities across three states: </a:t>
            </a:r>
            <a:r>
              <a:rPr lang="en-US" sz="2000" b="1" dirty="0"/>
              <a:t>Oregon State University</a:t>
            </a:r>
            <a:r>
              <a:rPr lang="en-US" sz="2000" dirty="0"/>
              <a:t>, </a:t>
            </a:r>
            <a:r>
              <a:rPr lang="en-US" sz="2000" b="1" dirty="0"/>
              <a:t>Iowa State University</a:t>
            </a:r>
            <a:r>
              <a:rPr lang="en-US" sz="2000" dirty="0"/>
              <a:t>, </a:t>
            </a:r>
            <a:r>
              <a:rPr lang="en-US" sz="2000" b="1" dirty="0"/>
              <a:t>Virginia Tech</a:t>
            </a:r>
            <a:r>
              <a:rPr lang="en-US" sz="2000" dirty="0"/>
              <a:t>, </a:t>
            </a:r>
            <a:r>
              <a:rPr lang="en-US" sz="2000" b="1" dirty="0"/>
              <a:t>University of Virginia</a:t>
            </a:r>
            <a:r>
              <a:rPr lang="en-US" sz="2000" dirty="0"/>
              <a:t>, and </a:t>
            </a:r>
            <a:r>
              <a:rPr lang="en-US" sz="2000" b="1" dirty="0"/>
              <a:t>Virginia State University</a:t>
            </a:r>
            <a:r>
              <a:rPr lang="en-US" sz="2000" dirty="0"/>
              <a:t>, each with its own tailored yet similar DSPG program, including a Young Scholars program.</a:t>
            </a:r>
          </a:p>
          <a:p>
            <a:r>
              <a:rPr lang="en-US" sz="2000" dirty="0"/>
              <a:t>The outcomes from the Three-State Coalition initiative have been:</a:t>
            </a:r>
          </a:p>
          <a:p>
            <a:pPr lvl="1"/>
            <a:r>
              <a:rPr lang="en-US" sz="1600" dirty="0"/>
              <a:t>Promoting economic mobility through use of data science</a:t>
            </a:r>
          </a:p>
          <a:p>
            <a:pPr lvl="1"/>
            <a:r>
              <a:rPr lang="en-US" sz="1600" dirty="0"/>
              <a:t>Utilizing evidence-based decision-making capacity</a:t>
            </a:r>
          </a:p>
          <a:p>
            <a:pPr lvl="1"/>
            <a:r>
              <a:rPr lang="en-US" sz="1600" dirty="0"/>
              <a:t>Bringing data science to rural areas with a scalable, and repeatable process</a:t>
            </a:r>
          </a:p>
          <a:p>
            <a:pPr lvl="1"/>
            <a:r>
              <a:rPr lang="en-US" sz="1600" dirty="0"/>
              <a:t>Developing new datasets and information resources for use by communities and researchers</a:t>
            </a:r>
          </a:p>
          <a:p>
            <a:pPr lvl="1"/>
            <a:r>
              <a:rPr lang="en-US" sz="1600" dirty="0"/>
              <a:t>Empowering public services and local organizations to develop and share data to the benefit of all</a:t>
            </a:r>
          </a:p>
          <a:p>
            <a:pPr lvl="1"/>
            <a:r>
              <a:rPr lang="en-US" sz="1600" dirty="0"/>
              <a:t>Developing programs that serve as an incubator to promote workforce development</a:t>
            </a:r>
          </a:p>
          <a:p>
            <a:pPr lvl="1"/>
            <a:r>
              <a:rPr lang="en-US" sz="1600" dirty="0"/>
              <a:t>Opening of entrepreneurial space for the development of new products, processes, and tools based on local community data</a:t>
            </a:r>
          </a:p>
          <a:p>
            <a:pPr lvl="1"/>
            <a:r>
              <a:rPr lang="en-US" sz="1600" dirty="0"/>
              <a:t>Boosting the quality of life, and efficient and equitable delivery of services in their communities</a:t>
            </a:r>
          </a:p>
          <a:p>
            <a:endParaRPr lang="en-US" sz="2000" dirty="0"/>
          </a:p>
        </p:txBody>
      </p:sp>
    </p:spTree>
    <p:extLst>
      <p:ext uri="{BB962C8B-B14F-4D97-AF65-F5344CB8AC3E}">
        <p14:creationId xmlns:p14="http://schemas.microsoft.com/office/powerpoint/2010/main" val="3707612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1E3063-183B-7844-898C-07B1E82CBFE7}"/>
              </a:ext>
            </a:extLst>
          </p:cNvPr>
          <p:cNvPicPr/>
          <p:nvPr/>
        </p:nvPicPr>
        <p:blipFill>
          <a:blip r:embed="rId3"/>
          <a:stretch>
            <a:fillRect/>
          </a:stretch>
        </p:blipFill>
        <p:spPr>
          <a:xfrm>
            <a:off x="1424539" y="1126158"/>
            <a:ext cx="9249878" cy="5005136"/>
          </a:xfrm>
          <a:prstGeom prst="rect">
            <a:avLst/>
          </a:prstGeom>
        </p:spPr>
      </p:pic>
      <p:sp>
        <p:nvSpPr>
          <p:cNvPr id="6" name="Title 1">
            <a:extLst>
              <a:ext uri="{FF2B5EF4-FFF2-40B4-BE49-F238E27FC236}">
                <a16:creationId xmlns:a16="http://schemas.microsoft.com/office/drawing/2014/main" id="{29130DA5-ECC3-1248-AFBC-78C325BA9EB1}"/>
              </a:ext>
            </a:extLst>
          </p:cNvPr>
          <p:cNvSpPr>
            <a:spLocks noGrp="1"/>
          </p:cNvSpPr>
          <p:nvPr>
            <p:ph type="title"/>
          </p:nvPr>
        </p:nvSpPr>
        <p:spPr>
          <a:xfrm>
            <a:off x="144740" y="413129"/>
            <a:ext cx="11582401" cy="792843"/>
          </a:xfrm>
        </p:spPr>
        <p:txBody>
          <a:bodyPr>
            <a:noAutofit/>
          </a:bodyPr>
          <a:lstStyle/>
          <a:p>
            <a:pPr algn="ctr"/>
            <a:r>
              <a:rPr lang="en-US" sz="3600" b="1" cap="all" dirty="0">
                <a:solidFill>
                  <a:srgbClr val="E46C0A"/>
                </a:solidFill>
                <a:latin typeface="ITC Franklin Gothic Std Book"/>
                <a:ea typeface="+mj-ea"/>
              </a:rPr>
              <a:t>2020 – “VIRTUAL” YOUNG SCHOLARS PROGRAM</a:t>
            </a:r>
          </a:p>
        </p:txBody>
      </p:sp>
    </p:spTree>
    <p:extLst>
      <p:ext uri="{BB962C8B-B14F-4D97-AF65-F5344CB8AC3E}">
        <p14:creationId xmlns:p14="http://schemas.microsoft.com/office/powerpoint/2010/main" val="99045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D7837EC-420F-B54E-9BE6-7E35AC9C1E07}"/>
              </a:ext>
            </a:extLst>
          </p:cNvPr>
          <p:cNvGraphicFramePr>
            <a:graphicFrameLocks noGrp="1"/>
          </p:cNvGraphicFramePr>
          <p:nvPr>
            <p:extLst>
              <p:ext uri="{D42A27DB-BD31-4B8C-83A1-F6EECF244321}">
                <p14:modId xmlns:p14="http://schemas.microsoft.com/office/powerpoint/2010/main" val="1454726672"/>
              </p:ext>
            </p:extLst>
          </p:nvPr>
        </p:nvGraphicFramePr>
        <p:xfrm>
          <a:off x="1737272" y="1031964"/>
          <a:ext cx="8717455" cy="5141797"/>
        </p:xfrm>
        <a:graphic>
          <a:graphicData uri="http://schemas.openxmlformats.org/drawingml/2006/table">
            <a:tbl>
              <a:tblPr firstRow="1" firstCol="1" bandRow="1">
                <a:tableStyleId>{5C22544A-7EE6-4342-B048-85BDC9FD1C3A}</a:tableStyleId>
              </a:tblPr>
              <a:tblGrid>
                <a:gridCol w="1695023">
                  <a:extLst>
                    <a:ext uri="{9D8B030D-6E8A-4147-A177-3AD203B41FA5}">
                      <a16:colId xmlns:a16="http://schemas.microsoft.com/office/drawing/2014/main" val="3229121401"/>
                    </a:ext>
                  </a:extLst>
                </a:gridCol>
                <a:gridCol w="834942">
                  <a:extLst>
                    <a:ext uri="{9D8B030D-6E8A-4147-A177-3AD203B41FA5}">
                      <a16:colId xmlns:a16="http://schemas.microsoft.com/office/drawing/2014/main" val="688682256"/>
                    </a:ext>
                  </a:extLst>
                </a:gridCol>
                <a:gridCol w="133713">
                  <a:extLst>
                    <a:ext uri="{9D8B030D-6E8A-4147-A177-3AD203B41FA5}">
                      <a16:colId xmlns:a16="http://schemas.microsoft.com/office/drawing/2014/main" val="518596328"/>
                    </a:ext>
                  </a:extLst>
                </a:gridCol>
                <a:gridCol w="863671">
                  <a:extLst>
                    <a:ext uri="{9D8B030D-6E8A-4147-A177-3AD203B41FA5}">
                      <a16:colId xmlns:a16="http://schemas.microsoft.com/office/drawing/2014/main" val="3402766058"/>
                    </a:ext>
                  </a:extLst>
                </a:gridCol>
                <a:gridCol w="941779">
                  <a:extLst>
                    <a:ext uri="{9D8B030D-6E8A-4147-A177-3AD203B41FA5}">
                      <a16:colId xmlns:a16="http://schemas.microsoft.com/office/drawing/2014/main" val="3385867586"/>
                    </a:ext>
                  </a:extLst>
                </a:gridCol>
                <a:gridCol w="941779">
                  <a:extLst>
                    <a:ext uri="{9D8B030D-6E8A-4147-A177-3AD203B41FA5}">
                      <a16:colId xmlns:a16="http://schemas.microsoft.com/office/drawing/2014/main" val="2755857517"/>
                    </a:ext>
                  </a:extLst>
                </a:gridCol>
                <a:gridCol w="970507">
                  <a:extLst>
                    <a:ext uri="{9D8B030D-6E8A-4147-A177-3AD203B41FA5}">
                      <a16:colId xmlns:a16="http://schemas.microsoft.com/office/drawing/2014/main" val="3251413192"/>
                    </a:ext>
                  </a:extLst>
                </a:gridCol>
                <a:gridCol w="814323">
                  <a:extLst>
                    <a:ext uri="{9D8B030D-6E8A-4147-A177-3AD203B41FA5}">
                      <a16:colId xmlns:a16="http://schemas.microsoft.com/office/drawing/2014/main" val="2181018113"/>
                    </a:ext>
                  </a:extLst>
                </a:gridCol>
                <a:gridCol w="822064">
                  <a:extLst>
                    <a:ext uri="{9D8B030D-6E8A-4147-A177-3AD203B41FA5}">
                      <a16:colId xmlns:a16="http://schemas.microsoft.com/office/drawing/2014/main" val="2522058432"/>
                    </a:ext>
                  </a:extLst>
                </a:gridCol>
                <a:gridCol w="699654">
                  <a:extLst>
                    <a:ext uri="{9D8B030D-6E8A-4147-A177-3AD203B41FA5}">
                      <a16:colId xmlns:a16="http://schemas.microsoft.com/office/drawing/2014/main" val="160188257"/>
                    </a:ext>
                  </a:extLst>
                </a:gridCol>
              </a:tblGrid>
              <a:tr h="220328">
                <a:tc>
                  <a:txBody>
                    <a:bodyPr/>
                    <a:lstStyle/>
                    <a:p>
                      <a:endParaRPr lang="en-US" sz="1200">
                        <a:effectLst/>
                        <a:latin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2014</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gridSpan="2">
                  <a:txBody>
                    <a:bodyPr/>
                    <a:lstStyle/>
                    <a:p>
                      <a:pPr marL="0" marR="0" algn="ctr">
                        <a:spcBef>
                          <a:spcPts val="0"/>
                        </a:spcBef>
                        <a:spcAft>
                          <a:spcPts val="0"/>
                        </a:spcAft>
                      </a:pPr>
                      <a:r>
                        <a:rPr lang="en-US" sz="900">
                          <a:effectLst/>
                        </a:rPr>
                        <a:t>2015</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hMerge="1">
                  <a:txBody>
                    <a:bodyPr/>
                    <a:lstStyle/>
                    <a:p>
                      <a:endParaRPr lang="en-US"/>
                    </a:p>
                  </a:txBody>
                  <a:tcPr/>
                </a:tc>
                <a:tc>
                  <a:txBody>
                    <a:bodyPr/>
                    <a:lstStyle/>
                    <a:p>
                      <a:pPr marL="0" marR="0" algn="ctr">
                        <a:spcBef>
                          <a:spcPts val="0"/>
                        </a:spcBef>
                        <a:spcAft>
                          <a:spcPts val="0"/>
                        </a:spcAft>
                      </a:pPr>
                      <a:r>
                        <a:rPr lang="en-US" sz="900">
                          <a:effectLst/>
                        </a:rPr>
                        <a:t>2016</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2017</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2018</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dirty="0">
                          <a:effectLst/>
                        </a:rPr>
                        <a:t>2019</a:t>
                      </a: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900" dirty="0">
                          <a:effectLst/>
                        </a:rPr>
                        <a:t> 2020</a:t>
                      </a: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900" dirty="0">
                          <a:effectLst/>
                        </a:rPr>
                        <a:t>2014-2020</a:t>
                      </a: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extLst>
                  <a:ext uri="{0D108BD9-81ED-4DB2-BD59-A6C34878D82A}">
                    <a16:rowId xmlns:a16="http://schemas.microsoft.com/office/drawing/2014/main" val="960640361"/>
                  </a:ext>
                </a:extLst>
              </a:tr>
              <a:tr h="253224">
                <a:tc>
                  <a:txBody>
                    <a:bodyPr/>
                    <a:lstStyle/>
                    <a:p>
                      <a:pPr marL="0" marR="0" algn="ctr">
                        <a:spcBef>
                          <a:spcPts val="0"/>
                        </a:spcBef>
                        <a:spcAft>
                          <a:spcPts val="0"/>
                        </a:spcAft>
                      </a:pPr>
                      <a:r>
                        <a:rPr lang="en-US" sz="900">
                          <a:effectLst/>
                        </a:rPr>
                        <a:t># DSPG Students</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gridSpan="2">
                  <a:txBody>
                    <a:bodyPr/>
                    <a:lstStyle/>
                    <a:p>
                      <a:pPr marL="0" marR="0" algn="ctr">
                        <a:spcBef>
                          <a:spcPts val="0"/>
                        </a:spcBef>
                        <a:spcAft>
                          <a:spcPts val="0"/>
                        </a:spcAft>
                      </a:pPr>
                      <a:r>
                        <a:rPr lang="en-US" sz="900" dirty="0">
                          <a:effectLst/>
                        </a:rPr>
                        <a:t>8</a:t>
                      </a: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hMerge="1">
                  <a:txBody>
                    <a:bodyPr/>
                    <a:lstStyle/>
                    <a:p>
                      <a:endParaRPr lang="en-US"/>
                    </a:p>
                  </a:txBody>
                  <a:tcPr/>
                </a:tc>
                <a:tc>
                  <a:txBody>
                    <a:bodyPr/>
                    <a:lstStyle/>
                    <a:p>
                      <a:pPr marL="0" marR="0" algn="ctr">
                        <a:spcBef>
                          <a:spcPts val="0"/>
                        </a:spcBef>
                        <a:spcAft>
                          <a:spcPts val="0"/>
                        </a:spcAft>
                      </a:pPr>
                      <a:r>
                        <a:rPr lang="en-US" sz="900" dirty="0">
                          <a:effectLst/>
                        </a:rPr>
                        <a:t>6</a:t>
                      </a: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dirty="0">
                          <a:effectLst/>
                        </a:rPr>
                        <a:t>8</a:t>
                      </a: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dirty="0">
                          <a:effectLst/>
                        </a:rPr>
                        <a:t>20</a:t>
                      </a: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dirty="0">
                          <a:effectLst/>
                        </a:rPr>
                        <a:t>16</a:t>
                      </a: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dirty="0">
                          <a:effectLst/>
                        </a:rPr>
                        <a:t>12</a:t>
                      </a: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050" b="1" dirty="0">
                          <a:effectLst/>
                        </a:rPr>
                        <a:t>25</a:t>
                      </a:r>
                      <a:br>
                        <a:rPr lang="en-US" sz="1050" b="1" dirty="0">
                          <a:effectLst/>
                        </a:rPr>
                      </a:br>
                      <a:r>
                        <a:rPr lang="en-US" sz="1050" b="1" dirty="0">
                          <a:effectLst/>
                        </a:rPr>
                        <a:t>(64 3-state)</a:t>
                      </a:r>
                      <a:endParaRPr lang="en-US" sz="1600" b="1"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dirty="0">
                          <a:effectLst/>
                        </a:rPr>
                        <a:t>95</a:t>
                      </a: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extLst>
                  <a:ext uri="{0D108BD9-81ED-4DB2-BD59-A6C34878D82A}">
                    <a16:rowId xmlns:a16="http://schemas.microsoft.com/office/drawing/2014/main" val="3496799484"/>
                  </a:ext>
                </a:extLst>
              </a:tr>
              <a:tr h="218034">
                <a:tc>
                  <a:txBody>
                    <a:bodyPr/>
                    <a:lstStyle/>
                    <a:p>
                      <a:pPr marL="0" marR="0" algn="ctr">
                        <a:spcBef>
                          <a:spcPts val="0"/>
                        </a:spcBef>
                        <a:spcAft>
                          <a:spcPts val="0"/>
                        </a:spcAft>
                      </a:pPr>
                      <a:r>
                        <a:rPr lang="en-US" sz="900" u="sng">
                          <a:effectLst/>
                        </a:rPr>
                        <a:t>Degree Program</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gridSpan="2">
                  <a:txBody>
                    <a:bodyPr/>
                    <a:lstStyle/>
                    <a:p>
                      <a:pPr marL="0" marR="0" algn="ctr">
                        <a:spcBef>
                          <a:spcPts val="0"/>
                        </a:spcBef>
                        <a:spcAft>
                          <a:spcPts val="0"/>
                        </a:spcAft>
                      </a:pPr>
                      <a:r>
                        <a:rPr lang="en-US" sz="900">
                          <a:effectLst/>
                        </a:rPr>
                        <a:t> </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hMerge="1">
                  <a:txBody>
                    <a:bodyPr/>
                    <a:lstStyle/>
                    <a:p>
                      <a:endParaRPr lang="en-US"/>
                    </a:p>
                  </a:txBody>
                  <a:tcPr/>
                </a:tc>
                <a:tc>
                  <a:txBody>
                    <a:bodyPr/>
                    <a:lstStyle/>
                    <a:p>
                      <a:pPr marL="0" marR="0" algn="ctr">
                        <a:spcBef>
                          <a:spcPts val="0"/>
                        </a:spcBef>
                        <a:spcAft>
                          <a:spcPts val="0"/>
                        </a:spcAft>
                      </a:pPr>
                      <a:r>
                        <a:rPr lang="en-US" sz="900">
                          <a:effectLst/>
                        </a:rPr>
                        <a:t> </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 </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 </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 </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dirty="0">
                          <a:effectLst/>
                        </a:rPr>
                        <a:t> </a:t>
                      </a: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dirty="0">
                          <a:effectLst/>
                        </a:rPr>
                        <a:t> </a:t>
                      </a: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 </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extLst>
                  <a:ext uri="{0D108BD9-81ED-4DB2-BD59-A6C34878D82A}">
                    <a16:rowId xmlns:a16="http://schemas.microsoft.com/office/drawing/2014/main" val="184115548"/>
                  </a:ext>
                </a:extLst>
              </a:tr>
              <a:tr h="218034">
                <a:tc>
                  <a:txBody>
                    <a:bodyPr/>
                    <a:lstStyle/>
                    <a:p>
                      <a:pPr marL="0" marR="0" algn="ctr">
                        <a:spcBef>
                          <a:spcPts val="0"/>
                        </a:spcBef>
                        <a:spcAft>
                          <a:spcPts val="0"/>
                        </a:spcAft>
                      </a:pPr>
                      <a:r>
                        <a:rPr lang="en-US" sz="900">
                          <a:effectLst/>
                        </a:rPr>
                        <a:t>Bachelors</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gridSpan="2">
                  <a:txBody>
                    <a:bodyPr/>
                    <a:lstStyle/>
                    <a:p>
                      <a:pPr marL="0" marR="0" algn="ctr">
                        <a:spcBef>
                          <a:spcPts val="0"/>
                        </a:spcBef>
                        <a:spcAft>
                          <a:spcPts val="0"/>
                        </a:spcAft>
                      </a:pPr>
                      <a:r>
                        <a:rPr lang="en-US" sz="900" dirty="0">
                          <a:effectLst/>
                        </a:rPr>
                        <a:t>38%</a:t>
                      </a: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hMerge="1">
                  <a:txBody>
                    <a:bodyPr/>
                    <a:lstStyle/>
                    <a:p>
                      <a:endParaRPr lang="en-US"/>
                    </a:p>
                  </a:txBody>
                  <a:tcPr/>
                </a:tc>
                <a:tc>
                  <a:txBody>
                    <a:bodyPr/>
                    <a:lstStyle/>
                    <a:p>
                      <a:pPr marL="0" marR="0" algn="ctr">
                        <a:spcBef>
                          <a:spcPts val="0"/>
                        </a:spcBef>
                        <a:spcAft>
                          <a:spcPts val="0"/>
                        </a:spcAft>
                      </a:pPr>
                      <a:r>
                        <a:rPr lang="en-US" sz="900" dirty="0">
                          <a:effectLst/>
                        </a:rPr>
                        <a:t>67%</a:t>
                      </a: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dirty="0">
                          <a:effectLst/>
                        </a:rPr>
                        <a:t>75%</a:t>
                      </a: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dirty="0">
                          <a:effectLst/>
                        </a:rPr>
                        <a:t>80%</a:t>
                      </a: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dirty="0">
                          <a:effectLst/>
                        </a:rPr>
                        <a:t>63%</a:t>
                      </a: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dirty="0">
                          <a:effectLst/>
                        </a:rPr>
                        <a:t>58%</a:t>
                      </a: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dirty="0">
                          <a:effectLst/>
                        </a:rPr>
                        <a:t>68% </a:t>
                      </a: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66%</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extLst>
                  <a:ext uri="{0D108BD9-81ED-4DB2-BD59-A6C34878D82A}">
                    <a16:rowId xmlns:a16="http://schemas.microsoft.com/office/drawing/2014/main" val="2733236932"/>
                  </a:ext>
                </a:extLst>
              </a:tr>
              <a:tr h="218034">
                <a:tc>
                  <a:txBody>
                    <a:bodyPr/>
                    <a:lstStyle/>
                    <a:p>
                      <a:pPr marL="0" marR="0" algn="ctr">
                        <a:spcBef>
                          <a:spcPts val="0"/>
                        </a:spcBef>
                        <a:spcAft>
                          <a:spcPts val="0"/>
                        </a:spcAft>
                      </a:pPr>
                      <a:r>
                        <a:rPr lang="en-US" sz="900">
                          <a:effectLst/>
                        </a:rPr>
                        <a:t>Masters</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gridSpan="2">
                  <a:txBody>
                    <a:bodyPr/>
                    <a:lstStyle/>
                    <a:p>
                      <a:pPr marL="0" marR="0" algn="ctr">
                        <a:spcBef>
                          <a:spcPts val="0"/>
                        </a:spcBef>
                        <a:spcAft>
                          <a:spcPts val="0"/>
                        </a:spcAft>
                      </a:pPr>
                      <a:r>
                        <a:rPr lang="en-US" sz="900">
                          <a:effectLst/>
                        </a:rPr>
                        <a:t>38%</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hMerge="1">
                  <a:txBody>
                    <a:bodyPr/>
                    <a:lstStyle/>
                    <a:p>
                      <a:endParaRPr lang="en-US"/>
                    </a:p>
                  </a:txBody>
                  <a:tcPr/>
                </a:tc>
                <a:tc>
                  <a:txBody>
                    <a:bodyPr/>
                    <a:lstStyle/>
                    <a:p>
                      <a:pPr marL="0" marR="0" algn="ctr">
                        <a:spcBef>
                          <a:spcPts val="0"/>
                        </a:spcBef>
                        <a:spcAft>
                          <a:spcPts val="0"/>
                        </a:spcAft>
                      </a:pPr>
                      <a:r>
                        <a:rPr lang="en-US" sz="900">
                          <a:effectLst/>
                        </a:rPr>
                        <a:t>0%</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13%</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5%</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19%</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17%</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dirty="0">
                          <a:effectLst/>
                        </a:rPr>
                        <a:t> 16%</a:t>
                      </a: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dirty="0">
                          <a:effectLst/>
                        </a:rPr>
                        <a:t>14%</a:t>
                      </a: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extLst>
                  <a:ext uri="{0D108BD9-81ED-4DB2-BD59-A6C34878D82A}">
                    <a16:rowId xmlns:a16="http://schemas.microsoft.com/office/drawing/2014/main" val="114705615"/>
                  </a:ext>
                </a:extLst>
              </a:tr>
              <a:tr h="218034">
                <a:tc>
                  <a:txBody>
                    <a:bodyPr/>
                    <a:lstStyle/>
                    <a:p>
                      <a:pPr marL="0" marR="0" algn="ctr">
                        <a:spcBef>
                          <a:spcPts val="0"/>
                        </a:spcBef>
                        <a:spcAft>
                          <a:spcPts val="0"/>
                        </a:spcAft>
                      </a:pPr>
                      <a:r>
                        <a:rPr lang="en-US" sz="900">
                          <a:effectLst/>
                        </a:rPr>
                        <a:t>Doctorate</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gridSpan="2">
                  <a:txBody>
                    <a:bodyPr/>
                    <a:lstStyle/>
                    <a:p>
                      <a:pPr marL="0" marR="0" algn="ctr">
                        <a:spcBef>
                          <a:spcPts val="0"/>
                        </a:spcBef>
                        <a:spcAft>
                          <a:spcPts val="0"/>
                        </a:spcAft>
                      </a:pPr>
                      <a:r>
                        <a:rPr lang="en-US" sz="900">
                          <a:effectLst/>
                        </a:rPr>
                        <a:t>25%</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hMerge="1">
                  <a:txBody>
                    <a:bodyPr/>
                    <a:lstStyle/>
                    <a:p>
                      <a:endParaRPr lang="en-US"/>
                    </a:p>
                  </a:txBody>
                  <a:tcPr/>
                </a:tc>
                <a:tc>
                  <a:txBody>
                    <a:bodyPr/>
                    <a:lstStyle/>
                    <a:p>
                      <a:pPr marL="0" marR="0" algn="ctr">
                        <a:spcBef>
                          <a:spcPts val="0"/>
                        </a:spcBef>
                        <a:spcAft>
                          <a:spcPts val="0"/>
                        </a:spcAft>
                      </a:pPr>
                      <a:r>
                        <a:rPr lang="en-US" sz="900">
                          <a:effectLst/>
                        </a:rPr>
                        <a:t>33%</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13%</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15%</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19%</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25%</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dirty="0">
                          <a:effectLst/>
                        </a:rPr>
                        <a:t>12% </a:t>
                      </a: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20%</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extLst>
                  <a:ext uri="{0D108BD9-81ED-4DB2-BD59-A6C34878D82A}">
                    <a16:rowId xmlns:a16="http://schemas.microsoft.com/office/drawing/2014/main" val="2078648091"/>
                  </a:ext>
                </a:extLst>
              </a:tr>
              <a:tr h="218034">
                <a:tc>
                  <a:txBody>
                    <a:bodyPr/>
                    <a:lstStyle/>
                    <a:p>
                      <a:pPr marL="0" marR="0" algn="ctr">
                        <a:spcBef>
                          <a:spcPts val="0"/>
                        </a:spcBef>
                        <a:spcAft>
                          <a:spcPts val="0"/>
                        </a:spcAft>
                      </a:pPr>
                      <a:r>
                        <a:rPr lang="en-US" sz="900" u="sng">
                          <a:effectLst/>
                        </a:rPr>
                        <a:t>Gender</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gridSpan="2">
                  <a:txBody>
                    <a:bodyPr/>
                    <a:lstStyle/>
                    <a:p>
                      <a:pPr marL="0" marR="0" algn="ctr">
                        <a:spcBef>
                          <a:spcPts val="0"/>
                        </a:spcBef>
                        <a:spcAft>
                          <a:spcPts val="0"/>
                        </a:spcAft>
                      </a:pPr>
                      <a:r>
                        <a:rPr lang="en-US" sz="900">
                          <a:effectLst/>
                        </a:rPr>
                        <a:t> </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hMerge="1">
                  <a:txBody>
                    <a:bodyPr/>
                    <a:lstStyle/>
                    <a:p>
                      <a:endParaRPr lang="en-US"/>
                    </a:p>
                  </a:txBody>
                  <a:tcPr/>
                </a:tc>
                <a:tc>
                  <a:txBody>
                    <a:bodyPr/>
                    <a:lstStyle/>
                    <a:p>
                      <a:pPr marL="0" marR="0" algn="ctr">
                        <a:spcBef>
                          <a:spcPts val="0"/>
                        </a:spcBef>
                        <a:spcAft>
                          <a:spcPts val="0"/>
                        </a:spcAft>
                      </a:pPr>
                      <a:r>
                        <a:rPr lang="en-US" sz="900">
                          <a:effectLst/>
                        </a:rPr>
                        <a:t> </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 </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 </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 </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 </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dirty="0">
                          <a:effectLst/>
                        </a:rPr>
                        <a:t> </a:t>
                      </a: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 </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extLst>
                  <a:ext uri="{0D108BD9-81ED-4DB2-BD59-A6C34878D82A}">
                    <a16:rowId xmlns:a16="http://schemas.microsoft.com/office/drawing/2014/main" val="1063581627"/>
                  </a:ext>
                </a:extLst>
              </a:tr>
              <a:tr h="218034">
                <a:tc>
                  <a:txBody>
                    <a:bodyPr/>
                    <a:lstStyle/>
                    <a:p>
                      <a:pPr marL="0" marR="0" algn="ctr">
                        <a:spcBef>
                          <a:spcPts val="0"/>
                        </a:spcBef>
                        <a:spcAft>
                          <a:spcPts val="0"/>
                        </a:spcAft>
                      </a:pPr>
                      <a:r>
                        <a:rPr lang="en-US" sz="900">
                          <a:effectLst/>
                        </a:rPr>
                        <a:t>% Male students</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gridSpan="2">
                  <a:txBody>
                    <a:bodyPr/>
                    <a:lstStyle/>
                    <a:p>
                      <a:pPr marL="0" marR="0" algn="ctr">
                        <a:spcBef>
                          <a:spcPts val="0"/>
                        </a:spcBef>
                        <a:spcAft>
                          <a:spcPts val="0"/>
                        </a:spcAft>
                      </a:pPr>
                      <a:r>
                        <a:rPr lang="en-US" sz="900">
                          <a:effectLst/>
                        </a:rPr>
                        <a:t>38%</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hMerge="1">
                  <a:txBody>
                    <a:bodyPr/>
                    <a:lstStyle/>
                    <a:p>
                      <a:endParaRPr lang="en-US"/>
                    </a:p>
                  </a:txBody>
                  <a:tcPr/>
                </a:tc>
                <a:tc>
                  <a:txBody>
                    <a:bodyPr/>
                    <a:lstStyle/>
                    <a:p>
                      <a:pPr marL="0" marR="0" algn="ctr">
                        <a:spcBef>
                          <a:spcPts val="0"/>
                        </a:spcBef>
                        <a:spcAft>
                          <a:spcPts val="0"/>
                        </a:spcAft>
                      </a:pPr>
                      <a:r>
                        <a:rPr lang="en-US" sz="900">
                          <a:effectLst/>
                        </a:rPr>
                        <a:t>67%</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75%</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80%</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63%</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58%</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dirty="0">
                          <a:effectLst/>
                        </a:rPr>
                        <a:t> 24%</a:t>
                      </a:r>
                    </a:p>
                  </a:txBody>
                  <a:tcPr marL="68580" marR="68580" marT="0" marB="0" anchor="b"/>
                </a:tc>
                <a:tc>
                  <a:txBody>
                    <a:bodyPr/>
                    <a:lstStyle/>
                    <a:p>
                      <a:pPr marL="0" marR="0" algn="ctr">
                        <a:spcBef>
                          <a:spcPts val="0"/>
                        </a:spcBef>
                        <a:spcAft>
                          <a:spcPts val="0"/>
                        </a:spcAft>
                      </a:pPr>
                      <a:r>
                        <a:rPr lang="en-US" sz="900">
                          <a:effectLst/>
                        </a:rPr>
                        <a:t>66%</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extLst>
                  <a:ext uri="{0D108BD9-81ED-4DB2-BD59-A6C34878D82A}">
                    <a16:rowId xmlns:a16="http://schemas.microsoft.com/office/drawing/2014/main" val="2069646784"/>
                  </a:ext>
                </a:extLst>
              </a:tr>
              <a:tr h="218034">
                <a:tc>
                  <a:txBody>
                    <a:bodyPr/>
                    <a:lstStyle/>
                    <a:p>
                      <a:pPr marL="0" marR="0" algn="ctr">
                        <a:spcBef>
                          <a:spcPts val="0"/>
                        </a:spcBef>
                        <a:spcAft>
                          <a:spcPts val="0"/>
                        </a:spcAft>
                      </a:pPr>
                      <a:r>
                        <a:rPr lang="en-US" sz="900">
                          <a:effectLst/>
                        </a:rPr>
                        <a:t>% Female Students</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gridSpan="2">
                  <a:txBody>
                    <a:bodyPr/>
                    <a:lstStyle/>
                    <a:p>
                      <a:pPr marL="0" marR="0" algn="ctr">
                        <a:spcBef>
                          <a:spcPts val="0"/>
                        </a:spcBef>
                        <a:spcAft>
                          <a:spcPts val="0"/>
                        </a:spcAft>
                      </a:pPr>
                      <a:r>
                        <a:rPr lang="en-US" sz="900">
                          <a:effectLst/>
                        </a:rPr>
                        <a:t>38%</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hMerge="1">
                  <a:txBody>
                    <a:bodyPr/>
                    <a:lstStyle/>
                    <a:p>
                      <a:endParaRPr lang="en-US"/>
                    </a:p>
                  </a:txBody>
                  <a:tcPr/>
                </a:tc>
                <a:tc>
                  <a:txBody>
                    <a:bodyPr/>
                    <a:lstStyle/>
                    <a:p>
                      <a:pPr marL="0" marR="0" algn="ctr">
                        <a:spcBef>
                          <a:spcPts val="0"/>
                        </a:spcBef>
                        <a:spcAft>
                          <a:spcPts val="0"/>
                        </a:spcAft>
                      </a:pPr>
                      <a:r>
                        <a:rPr lang="en-US" sz="900">
                          <a:effectLst/>
                        </a:rPr>
                        <a:t>0%</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13%</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5%</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19%</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17%</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dirty="0">
                          <a:effectLst/>
                        </a:rPr>
                        <a:t> 76%</a:t>
                      </a: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dirty="0">
                          <a:effectLst/>
                        </a:rPr>
                        <a:t>14%</a:t>
                      </a: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extLst>
                  <a:ext uri="{0D108BD9-81ED-4DB2-BD59-A6C34878D82A}">
                    <a16:rowId xmlns:a16="http://schemas.microsoft.com/office/drawing/2014/main" val="2759889207"/>
                  </a:ext>
                </a:extLst>
              </a:tr>
              <a:tr h="218034">
                <a:tc>
                  <a:txBody>
                    <a:bodyPr/>
                    <a:lstStyle/>
                    <a:p>
                      <a:pPr marL="0" marR="0" algn="ctr">
                        <a:spcBef>
                          <a:spcPts val="0"/>
                        </a:spcBef>
                        <a:spcAft>
                          <a:spcPts val="0"/>
                        </a:spcAft>
                      </a:pPr>
                      <a:r>
                        <a:rPr lang="en-US" sz="900" u="sng">
                          <a:effectLst/>
                        </a:rPr>
                        <a:t>Field of Study</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gridSpan="2">
                  <a:txBody>
                    <a:bodyPr/>
                    <a:lstStyle/>
                    <a:p>
                      <a:pPr marL="0" marR="0">
                        <a:spcBef>
                          <a:spcPts val="0"/>
                        </a:spcBef>
                        <a:spcAft>
                          <a:spcPts val="0"/>
                        </a:spcAft>
                      </a:pPr>
                      <a:r>
                        <a:rPr lang="en-US" sz="900">
                          <a:effectLst/>
                        </a:rPr>
                        <a:t> </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hMerge="1">
                  <a:txBody>
                    <a:bodyPr/>
                    <a:lstStyle/>
                    <a:p>
                      <a:endParaRPr lang="en-US"/>
                    </a:p>
                  </a:txBody>
                  <a:tcPr/>
                </a:tc>
                <a:tc>
                  <a:txBody>
                    <a:bodyPr/>
                    <a:lstStyle/>
                    <a:p>
                      <a:pPr marL="0" marR="0">
                        <a:spcBef>
                          <a:spcPts val="0"/>
                        </a:spcBef>
                        <a:spcAft>
                          <a:spcPts val="0"/>
                        </a:spcAft>
                      </a:pPr>
                      <a:r>
                        <a:rPr lang="en-US" sz="900">
                          <a:effectLst/>
                        </a:rPr>
                        <a:t> </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900">
                          <a:effectLst/>
                        </a:rPr>
                        <a:t> </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900">
                          <a:effectLst/>
                        </a:rPr>
                        <a:t> </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900">
                          <a:effectLst/>
                        </a:rPr>
                        <a:t> </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900">
                          <a:effectLst/>
                        </a:rPr>
                        <a:t> </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900" dirty="0">
                          <a:effectLst/>
                        </a:rPr>
                        <a:t> </a:t>
                      </a: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900">
                          <a:effectLst/>
                        </a:rPr>
                        <a:t> </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extLst>
                  <a:ext uri="{0D108BD9-81ED-4DB2-BD59-A6C34878D82A}">
                    <a16:rowId xmlns:a16="http://schemas.microsoft.com/office/drawing/2014/main" val="2014781248"/>
                  </a:ext>
                </a:extLst>
              </a:tr>
              <a:tr h="218034">
                <a:tc>
                  <a:txBody>
                    <a:bodyPr/>
                    <a:lstStyle/>
                    <a:p>
                      <a:pPr marL="0" marR="0" algn="ctr">
                        <a:spcBef>
                          <a:spcPts val="0"/>
                        </a:spcBef>
                        <a:spcAft>
                          <a:spcPts val="0"/>
                        </a:spcAft>
                      </a:pPr>
                      <a:r>
                        <a:rPr lang="en-US" sz="900">
                          <a:effectLst/>
                        </a:rPr>
                        <a:t>% Math/Stat/CS</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gridSpan="2">
                  <a:txBody>
                    <a:bodyPr/>
                    <a:lstStyle/>
                    <a:p>
                      <a:pPr marL="0" marR="0" algn="ctr">
                        <a:spcBef>
                          <a:spcPts val="0"/>
                        </a:spcBef>
                        <a:spcAft>
                          <a:spcPts val="0"/>
                        </a:spcAft>
                      </a:pPr>
                      <a:r>
                        <a:rPr lang="en-US" sz="900">
                          <a:effectLst/>
                        </a:rPr>
                        <a:t>50%</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hMerge="1">
                  <a:txBody>
                    <a:bodyPr/>
                    <a:lstStyle/>
                    <a:p>
                      <a:endParaRPr lang="en-US"/>
                    </a:p>
                  </a:txBody>
                  <a:tcPr/>
                </a:tc>
                <a:tc>
                  <a:txBody>
                    <a:bodyPr/>
                    <a:lstStyle/>
                    <a:p>
                      <a:pPr marL="0" marR="0" algn="ctr">
                        <a:spcBef>
                          <a:spcPts val="0"/>
                        </a:spcBef>
                        <a:spcAft>
                          <a:spcPts val="0"/>
                        </a:spcAft>
                      </a:pPr>
                      <a:r>
                        <a:rPr lang="en-US" sz="900">
                          <a:effectLst/>
                        </a:rPr>
                        <a:t>83%</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50%</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50%</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50%</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50%</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dirty="0">
                          <a:effectLst/>
                        </a:rPr>
                        <a:t> 44%</a:t>
                      </a: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200" b="1" dirty="0">
                          <a:effectLst/>
                        </a:rPr>
                        <a:t>53%</a:t>
                      </a:r>
                      <a:endParaRPr lang="en-US" sz="2000" b="1"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extLst>
                  <a:ext uri="{0D108BD9-81ED-4DB2-BD59-A6C34878D82A}">
                    <a16:rowId xmlns:a16="http://schemas.microsoft.com/office/drawing/2014/main" val="2801046098"/>
                  </a:ext>
                </a:extLst>
              </a:tr>
              <a:tr h="495737">
                <a:tc>
                  <a:txBody>
                    <a:bodyPr/>
                    <a:lstStyle/>
                    <a:p>
                      <a:pPr marL="0" marR="0" algn="ctr">
                        <a:spcBef>
                          <a:spcPts val="0"/>
                        </a:spcBef>
                        <a:spcAft>
                          <a:spcPts val="0"/>
                        </a:spcAft>
                      </a:pPr>
                      <a:r>
                        <a:rPr lang="en-US" sz="900">
                          <a:effectLst/>
                        </a:rPr>
                        <a:t> </a:t>
                      </a:r>
                      <a:endParaRPr lang="en-US" sz="1200">
                        <a:effectLst/>
                      </a:endParaRPr>
                    </a:p>
                    <a:p>
                      <a:pPr marL="0" marR="0" algn="ctr">
                        <a:spcBef>
                          <a:spcPts val="0"/>
                        </a:spcBef>
                        <a:spcAft>
                          <a:spcPts val="0"/>
                        </a:spcAft>
                      </a:pPr>
                      <a:r>
                        <a:rPr lang="en-US" sz="900">
                          <a:effectLst/>
                        </a:rPr>
                        <a:t>% Social &amp; Behavioral Sciences</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gridSpan="2">
                  <a:txBody>
                    <a:bodyPr/>
                    <a:lstStyle/>
                    <a:p>
                      <a:pPr marL="0" marR="0" algn="ctr">
                        <a:spcBef>
                          <a:spcPts val="0"/>
                        </a:spcBef>
                        <a:spcAft>
                          <a:spcPts val="0"/>
                        </a:spcAft>
                      </a:pPr>
                      <a:r>
                        <a:rPr lang="en-US" sz="900">
                          <a:effectLst/>
                        </a:rPr>
                        <a:t>13%</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hMerge="1">
                  <a:txBody>
                    <a:bodyPr/>
                    <a:lstStyle/>
                    <a:p>
                      <a:endParaRPr lang="en-US"/>
                    </a:p>
                  </a:txBody>
                  <a:tcPr/>
                </a:tc>
                <a:tc>
                  <a:txBody>
                    <a:bodyPr/>
                    <a:lstStyle/>
                    <a:p>
                      <a:pPr marL="0" marR="0" algn="ctr">
                        <a:spcBef>
                          <a:spcPts val="0"/>
                        </a:spcBef>
                        <a:spcAft>
                          <a:spcPts val="0"/>
                        </a:spcAft>
                      </a:pPr>
                      <a:r>
                        <a:rPr lang="en-US" sz="900">
                          <a:effectLst/>
                        </a:rPr>
                        <a:t>0%</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25%</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10%</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31%</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50%</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dirty="0">
                          <a:effectLst/>
                        </a:rPr>
                        <a:t> 56%</a:t>
                      </a: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23%</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extLst>
                  <a:ext uri="{0D108BD9-81ED-4DB2-BD59-A6C34878D82A}">
                    <a16:rowId xmlns:a16="http://schemas.microsoft.com/office/drawing/2014/main" val="1672316305"/>
                  </a:ext>
                </a:extLst>
              </a:tr>
              <a:tr h="218034">
                <a:tc>
                  <a:txBody>
                    <a:bodyPr/>
                    <a:lstStyle/>
                    <a:p>
                      <a:pPr marL="0" marR="0" algn="ctr">
                        <a:spcBef>
                          <a:spcPts val="0"/>
                        </a:spcBef>
                        <a:spcAft>
                          <a:spcPts val="0"/>
                        </a:spcAft>
                      </a:pPr>
                      <a:r>
                        <a:rPr lang="en-US" sz="900">
                          <a:effectLst/>
                        </a:rPr>
                        <a:t>% Engineering</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gridSpan="2">
                  <a:txBody>
                    <a:bodyPr/>
                    <a:lstStyle/>
                    <a:p>
                      <a:pPr marL="0" marR="0" algn="ctr">
                        <a:spcBef>
                          <a:spcPts val="0"/>
                        </a:spcBef>
                        <a:spcAft>
                          <a:spcPts val="0"/>
                        </a:spcAft>
                      </a:pPr>
                      <a:r>
                        <a:rPr lang="en-US" sz="900">
                          <a:effectLst/>
                        </a:rPr>
                        <a:t>25%</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hMerge="1">
                  <a:txBody>
                    <a:bodyPr/>
                    <a:lstStyle/>
                    <a:p>
                      <a:endParaRPr lang="en-US"/>
                    </a:p>
                  </a:txBody>
                  <a:tcPr/>
                </a:tc>
                <a:tc>
                  <a:txBody>
                    <a:bodyPr/>
                    <a:lstStyle/>
                    <a:p>
                      <a:pPr marL="0" marR="0" algn="ctr">
                        <a:spcBef>
                          <a:spcPts val="0"/>
                        </a:spcBef>
                        <a:spcAft>
                          <a:spcPts val="0"/>
                        </a:spcAft>
                      </a:pPr>
                      <a:r>
                        <a:rPr lang="en-US" sz="900">
                          <a:effectLst/>
                        </a:rPr>
                        <a:t>17%</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0%</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10%</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13%</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0%</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dirty="0">
                          <a:effectLst/>
                        </a:rPr>
                        <a:t> 0%</a:t>
                      </a: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10%</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extLst>
                  <a:ext uri="{0D108BD9-81ED-4DB2-BD59-A6C34878D82A}">
                    <a16:rowId xmlns:a16="http://schemas.microsoft.com/office/drawing/2014/main" val="2457385846"/>
                  </a:ext>
                </a:extLst>
              </a:tr>
              <a:tr h="218034">
                <a:tc>
                  <a:txBody>
                    <a:bodyPr/>
                    <a:lstStyle/>
                    <a:p>
                      <a:pPr marL="0" marR="0" algn="ctr">
                        <a:spcBef>
                          <a:spcPts val="0"/>
                        </a:spcBef>
                        <a:spcAft>
                          <a:spcPts val="0"/>
                        </a:spcAft>
                      </a:pPr>
                      <a:r>
                        <a:rPr lang="en-US" sz="900">
                          <a:effectLst/>
                        </a:rPr>
                        <a:t>% Science </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gridSpan="2">
                  <a:txBody>
                    <a:bodyPr/>
                    <a:lstStyle/>
                    <a:p>
                      <a:pPr marL="0" marR="0" algn="ctr">
                        <a:spcBef>
                          <a:spcPts val="0"/>
                        </a:spcBef>
                        <a:spcAft>
                          <a:spcPts val="0"/>
                        </a:spcAft>
                      </a:pPr>
                      <a:r>
                        <a:rPr lang="en-US" sz="900">
                          <a:effectLst/>
                        </a:rPr>
                        <a:t>13%</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hMerge="1">
                  <a:txBody>
                    <a:bodyPr/>
                    <a:lstStyle/>
                    <a:p>
                      <a:endParaRPr lang="en-US"/>
                    </a:p>
                  </a:txBody>
                  <a:tcPr/>
                </a:tc>
                <a:tc>
                  <a:txBody>
                    <a:bodyPr/>
                    <a:lstStyle/>
                    <a:p>
                      <a:pPr marL="0" marR="0" algn="ctr">
                        <a:spcBef>
                          <a:spcPts val="0"/>
                        </a:spcBef>
                        <a:spcAft>
                          <a:spcPts val="0"/>
                        </a:spcAft>
                      </a:pPr>
                      <a:r>
                        <a:rPr lang="en-US" sz="900">
                          <a:effectLst/>
                        </a:rPr>
                        <a:t>0%</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25%</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15%</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0%</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0%</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dirty="0">
                          <a:effectLst/>
                        </a:rPr>
                        <a:t> 4%</a:t>
                      </a: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dirty="0">
                          <a:effectLst/>
                        </a:rPr>
                        <a:t>9%</a:t>
                      </a: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extLst>
                  <a:ext uri="{0D108BD9-81ED-4DB2-BD59-A6C34878D82A}">
                    <a16:rowId xmlns:a16="http://schemas.microsoft.com/office/drawing/2014/main" val="553070206"/>
                  </a:ext>
                </a:extLst>
              </a:tr>
              <a:tr h="218034">
                <a:tc>
                  <a:txBody>
                    <a:bodyPr/>
                    <a:lstStyle/>
                    <a:p>
                      <a:pPr marL="0" marR="0" algn="ctr">
                        <a:spcBef>
                          <a:spcPts val="0"/>
                        </a:spcBef>
                        <a:spcAft>
                          <a:spcPts val="0"/>
                        </a:spcAft>
                      </a:pPr>
                      <a:r>
                        <a:rPr lang="en-US" sz="900">
                          <a:effectLst/>
                        </a:rPr>
                        <a:t>Business</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gridSpan="2">
                  <a:txBody>
                    <a:bodyPr/>
                    <a:lstStyle/>
                    <a:p>
                      <a:pPr marL="0" marR="0" algn="ctr">
                        <a:spcBef>
                          <a:spcPts val="0"/>
                        </a:spcBef>
                        <a:spcAft>
                          <a:spcPts val="0"/>
                        </a:spcAft>
                      </a:pPr>
                      <a:r>
                        <a:rPr lang="en-US" sz="900">
                          <a:effectLst/>
                        </a:rPr>
                        <a:t>0%</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hMerge="1">
                  <a:txBody>
                    <a:bodyPr/>
                    <a:lstStyle/>
                    <a:p>
                      <a:endParaRPr lang="en-US"/>
                    </a:p>
                  </a:txBody>
                  <a:tcPr/>
                </a:tc>
                <a:tc>
                  <a:txBody>
                    <a:bodyPr/>
                    <a:lstStyle/>
                    <a:p>
                      <a:pPr marL="0" marR="0" algn="ctr">
                        <a:spcBef>
                          <a:spcPts val="0"/>
                        </a:spcBef>
                        <a:spcAft>
                          <a:spcPts val="0"/>
                        </a:spcAft>
                      </a:pPr>
                      <a:r>
                        <a:rPr lang="en-US" sz="900">
                          <a:effectLst/>
                        </a:rPr>
                        <a:t>0%</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0%</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15%</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6%</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0%</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dirty="0">
                          <a:effectLst/>
                        </a:rPr>
                        <a:t>4% </a:t>
                      </a: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6%</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extLst>
                  <a:ext uri="{0D108BD9-81ED-4DB2-BD59-A6C34878D82A}">
                    <a16:rowId xmlns:a16="http://schemas.microsoft.com/office/drawing/2014/main" val="2007219512"/>
                  </a:ext>
                </a:extLst>
              </a:tr>
              <a:tr h="495737">
                <a:tc>
                  <a:txBody>
                    <a:bodyPr/>
                    <a:lstStyle/>
                    <a:p>
                      <a:pPr marL="0" marR="0" algn="ctr">
                        <a:spcBef>
                          <a:spcPts val="0"/>
                        </a:spcBef>
                        <a:spcAft>
                          <a:spcPts val="0"/>
                        </a:spcAft>
                      </a:pPr>
                      <a:r>
                        <a:rPr lang="en-US" sz="900" u="sng">
                          <a:effectLst/>
                        </a:rPr>
                        <a:t># Projects, Posters, Sponsors, Symposium Attendees</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gridSpan="2">
                  <a:txBody>
                    <a:bodyPr/>
                    <a:lstStyle/>
                    <a:p>
                      <a:endParaRPr lang="en-US" sz="1200">
                        <a:effectLst/>
                        <a:latin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tc>
                  <a:txBody>
                    <a:bodyPr/>
                    <a:lstStyle/>
                    <a:p>
                      <a:endParaRPr lang="en-US" sz="1200">
                        <a:effectLst/>
                        <a:latin typeface="Calibri" panose="020F0502020204030204" pitchFamily="34" charset="0"/>
                        <a:cs typeface="Times New Roman" panose="02020603050405020304" pitchFamily="18" charset="0"/>
                      </a:endParaRPr>
                    </a:p>
                  </a:txBody>
                  <a:tcPr marL="68580" marR="68580" marT="0" marB="0" anchor="b"/>
                </a:tc>
                <a:tc>
                  <a:txBody>
                    <a:bodyPr/>
                    <a:lstStyle/>
                    <a:p>
                      <a:endParaRPr lang="en-US" sz="1200">
                        <a:effectLst/>
                        <a:latin typeface="Calibri" panose="020F0502020204030204" pitchFamily="34" charset="0"/>
                        <a:cs typeface="Times New Roman" panose="02020603050405020304" pitchFamily="18" charset="0"/>
                      </a:endParaRPr>
                    </a:p>
                  </a:txBody>
                  <a:tcPr marL="68580" marR="68580" marT="0" marB="0" anchor="b"/>
                </a:tc>
                <a:tc>
                  <a:txBody>
                    <a:bodyPr/>
                    <a:lstStyle/>
                    <a:p>
                      <a:endParaRPr lang="en-US" sz="1200">
                        <a:effectLst/>
                        <a:latin typeface="Calibri" panose="020F0502020204030204" pitchFamily="34" charset="0"/>
                        <a:cs typeface="Times New Roman" panose="02020603050405020304" pitchFamily="18" charset="0"/>
                      </a:endParaRPr>
                    </a:p>
                  </a:txBody>
                  <a:tcPr marL="68580" marR="68580" marT="0" marB="0" anchor="b"/>
                </a:tc>
                <a:tc>
                  <a:txBody>
                    <a:bodyPr/>
                    <a:lstStyle/>
                    <a:p>
                      <a:endParaRPr lang="en-US" sz="1200">
                        <a:effectLst/>
                        <a:latin typeface="Calibri" panose="020F0502020204030204" pitchFamily="34" charset="0"/>
                        <a:cs typeface="Times New Roman" panose="02020603050405020304" pitchFamily="18" charset="0"/>
                      </a:endParaRPr>
                    </a:p>
                  </a:txBody>
                  <a:tcPr marL="68580" marR="68580" marT="0" marB="0" anchor="b"/>
                </a:tc>
                <a:tc>
                  <a:txBody>
                    <a:bodyPr/>
                    <a:lstStyle/>
                    <a:p>
                      <a:endParaRPr lang="en-US" sz="1200">
                        <a:effectLst/>
                        <a:latin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900">
                          <a:effectLst/>
                        </a:rPr>
                        <a:t> </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endParaRPr lang="en-US" sz="1200" dirty="0">
                        <a:effectLst/>
                        <a:latin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242222243"/>
                  </a:ext>
                </a:extLst>
              </a:tr>
              <a:tr h="245574">
                <a:tc>
                  <a:txBody>
                    <a:bodyPr/>
                    <a:lstStyle/>
                    <a:p>
                      <a:pPr marL="0" marR="0" algn="ctr">
                        <a:spcBef>
                          <a:spcPts val="0"/>
                        </a:spcBef>
                        <a:spcAft>
                          <a:spcPts val="0"/>
                        </a:spcAft>
                      </a:pPr>
                      <a:r>
                        <a:rPr lang="en-US" sz="900">
                          <a:effectLst/>
                        </a:rPr>
                        <a:t># DSPG projects</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gridSpan="2">
                  <a:txBody>
                    <a:bodyPr/>
                    <a:lstStyle/>
                    <a:p>
                      <a:pPr marL="0" marR="0" algn="ctr">
                        <a:spcBef>
                          <a:spcPts val="0"/>
                        </a:spcBef>
                        <a:spcAft>
                          <a:spcPts val="0"/>
                        </a:spcAft>
                      </a:pPr>
                      <a:r>
                        <a:rPr lang="en-US" sz="900">
                          <a:effectLst/>
                        </a:rPr>
                        <a:t>7</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hMerge="1">
                  <a:txBody>
                    <a:bodyPr/>
                    <a:lstStyle/>
                    <a:p>
                      <a:endParaRPr lang="en-US"/>
                    </a:p>
                  </a:txBody>
                  <a:tcPr/>
                </a:tc>
                <a:tc>
                  <a:txBody>
                    <a:bodyPr/>
                    <a:lstStyle/>
                    <a:p>
                      <a:pPr marL="0" marR="0" algn="ctr">
                        <a:spcBef>
                          <a:spcPts val="0"/>
                        </a:spcBef>
                        <a:spcAft>
                          <a:spcPts val="0"/>
                        </a:spcAft>
                      </a:pPr>
                      <a:r>
                        <a:rPr lang="en-US" sz="900">
                          <a:effectLst/>
                        </a:rPr>
                        <a:t>4</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12</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14</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9</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9</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dirty="0">
                          <a:effectLst/>
                        </a:rPr>
                        <a:t> 13 (34 3-state)</a:t>
                      </a: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dirty="0">
                          <a:effectLst/>
                        </a:rPr>
                        <a:t>68</a:t>
                      </a: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extLst>
                  <a:ext uri="{0D108BD9-81ED-4DB2-BD59-A6C34878D82A}">
                    <a16:rowId xmlns:a16="http://schemas.microsoft.com/office/drawing/2014/main" val="1440177818"/>
                  </a:ext>
                </a:extLst>
              </a:tr>
              <a:tr h="218034">
                <a:tc>
                  <a:txBody>
                    <a:bodyPr/>
                    <a:lstStyle/>
                    <a:p>
                      <a:pPr marL="0" marR="0" algn="ctr">
                        <a:spcBef>
                          <a:spcPts val="0"/>
                        </a:spcBef>
                        <a:spcAft>
                          <a:spcPts val="0"/>
                        </a:spcAft>
                      </a:pPr>
                      <a:r>
                        <a:rPr lang="en-US" sz="900">
                          <a:effectLst/>
                        </a:rPr>
                        <a:t># DSPG posters</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gridSpan="2">
                  <a:txBody>
                    <a:bodyPr/>
                    <a:lstStyle/>
                    <a:p>
                      <a:pPr marL="0" marR="0" algn="ctr">
                        <a:spcBef>
                          <a:spcPts val="0"/>
                        </a:spcBef>
                        <a:spcAft>
                          <a:spcPts val="0"/>
                        </a:spcAft>
                      </a:pPr>
                      <a:r>
                        <a:rPr lang="en-US" sz="900">
                          <a:effectLst/>
                        </a:rPr>
                        <a:t>7</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hMerge="1">
                  <a:txBody>
                    <a:bodyPr/>
                    <a:lstStyle/>
                    <a:p>
                      <a:endParaRPr lang="en-US"/>
                    </a:p>
                  </a:txBody>
                  <a:tcPr/>
                </a:tc>
                <a:tc>
                  <a:txBody>
                    <a:bodyPr/>
                    <a:lstStyle/>
                    <a:p>
                      <a:pPr marL="0" marR="0" algn="ctr">
                        <a:spcBef>
                          <a:spcPts val="0"/>
                        </a:spcBef>
                        <a:spcAft>
                          <a:spcPts val="0"/>
                        </a:spcAft>
                      </a:pPr>
                      <a:r>
                        <a:rPr lang="en-US" sz="900">
                          <a:effectLst/>
                        </a:rPr>
                        <a:t>4</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14</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15</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11</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9*</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dirty="0">
                          <a:effectLst/>
                        </a:rPr>
                        <a:t> 13</a:t>
                      </a: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dirty="0">
                          <a:effectLst/>
                        </a:rPr>
                        <a:t>73</a:t>
                      </a: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extLst>
                  <a:ext uri="{0D108BD9-81ED-4DB2-BD59-A6C34878D82A}">
                    <a16:rowId xmlns:a16="http://schemas.microsoft.com/office/drawing/2014/main" val="4088972614"/>
                  </a:ext>
                </a:extLst>
              </a:tr>
              <a:tr h="218034">
                <a:tc>
                  <a:txBody>
                    <a:bodyPr/>
                    <a:lstStyle/>
                    <a:p>
                      <a:pPr marL="0" marR="0" algn="ctr">
                        <a:spcBef>
                          <a:spcPts val="0"/>
                        </a:spcBef>
                        <a:spcAft>
                          <a:spcPts val="0"/>
                        </a:spcAft>
                      </a:pPr>
                      <a:r>
                        <a:rPr lang="en-US" sz="900">
                          <a:effectLst/>
                        </a:rPr>
                        <a:t># DSPG Sponsors</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gridSpan="2">
                  <a:txBody>
                    <a:bodyPr/>
                    <a:lstStyle/>
                    <a:p>
                      <a:pPr marL="0" marR="0" algn="ctr">
                        <a:spcBef>
                          <a:spcPts val="0"/>
                        </a:spcBef>
                        <a:spcAft>
                          <a:spcPts val="0"/>
                        </a:spcAft>
                      </a:pPr>
                      <a:r>
                        <a:rPr lang="en-US" sz="900">
                          <a:effectLst/>
                        </a:rPr>
                        <a:t>5</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hMerge="1">
                  <a:txBody>
                    <a:bodyPr/>
                    <a:lstStyle/>
                    <a:p>
                      <a:endParaRPr lang="en-US"/>
                    </a:p>
                  </a:txBody>
                  <a:tcPr/>
                </a:tc>
                <a:tc>
                  <a:txBody>
                    <a:bodyPr/>
                    <a:lstStyle/>
                    <a:p>
                      <a:pPr marL="0" marR="0" algn="ctr">
                        <a:spcBef>
                          <a:spcPts val="0"/>
                        </a:spcBef>
                        <a:spcAft>
                          <a:spcPts val="0"/>
                        </a:spcAft>
                      </a:pPr>
                      <a:r>
                        <a:rPr lang="en-US" sz="900">
                          <a:effectLst/>
                        </a:rPr>
                        <a:t>2</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6</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8</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6</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7</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dirty="0">
                          <a:effectLst/>
                        </a:rPr>
                        <a:t>6 </a:t>
                      </a: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dirty="0">
                          <a:effectLst/>
                        </a:rPr>
                        <a:t>40</a:t>
                      </a: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extLst>
                  <a:ext uri="{0D108BD9-81ED-4DB2-BD59-A6C34878D82A}">
                    <a16:rowId xmlns:a16="http://schemas.microsoft.com/office/drawing/2014/main" val="3128013815"/>
                  </a:ext>
                </a:extLst>
              </a:tr>
              <a:tr h="283159">
                <a:tc>
                  <a:txBody>
                    <a:bodyPr/>
                    <a:lstStyle/>
                    <a:p>
                      <a:pPr marL="0" marR="0" algn="ctr">
                        <a:spcBef>
                          <a:spcPts val="0"/>
                        </a:spcBef>
                        <a:spcAft>
                          <a:spcPts val="0"/>
                        </a:spcAft>
                      </a:pPr>
                      <a:r>
                        <a:rPr lang="en-US" sz="900">
                          <a:effectLst/>
                        </a:rPr>
                        <a:t># DSPG Symposium Attendees</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gridSpan="2">
                  <a:txBody>
                    <a:bodyPr/>
                    <a:lstStyle/>
                    <a:p>
                      <a:pPr marL="0" marR="0" algn="ctr">
                        <a:spcBef>
                          <a:spcPts val="0"/>
                        </a:spcBef>
                        <a:spcAft>
                          <a:spcPts val="0"/>
                        </a:spcAft>
                      </a:pPr>
                      <a:r>
                        <a:rPr lang="en-US" sz="900">
                          <a:effectLst/>
                        </a:rPr>
                        <a:t>-</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hMerge="1">
                  <a:txBody>
                    <a:bodyPr/>
                    <a:lstStyle/>
                    <a:p>
                      <a:endParaRPr lang="en-US"/>
                    </a:p>
                  </a:txBody>
                  <a:tcPr/>
                </a:tc>
                <a:tc>
                  <a:txBody>
                    <a:bodyPr/>
                    <a:lstStyle/>
                    <a:p>
                      <a:pPr marL="0" marR="0" algn="ctr">
                        <a:spcBef>
                          <a:spcPts val="0"/>
                        </a:spcBef>
                        <a:spcAft>
                          <a:spcPts val="0"/>
                        </a:spcAft>
                      </a:pPr>
                      <a:r>
                        <a:rPr lang="en-US" sz="900">
                          <a:effectLst/>
                        </a:rPr>
                        <a:t>-</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105</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145</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a:effectLst/>
                        </a:rPr>
                        <a:t>195</a:t>
                      </a: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dirty="0">
                          <a:effectLst/>
                        </a:rPr>
                        <a:t>185</a:t>
                      </a: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dirty="0">
                          <a:effectLst/>
                          <a:latin typeface="Calibri" panose="020F0502020204030204" pitchFamily="34" charset="0"/>
                          <a:ea typeface="Yu Mincho" panose="02020400000000000000" pitchFamily="18" charset="-128"/>
                          <a:cs typeface="Times New Roman" panose="02020603050405020304" pitchFamily="18" charset="0"/>
                        </a:rPr>
                        <a:t>315</a:t>
                      </a: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900" dirty="0">
                          <a:effectLst/>
                        </a:rPr>
                        <a:t> </a:t>
                      </a: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tc>
                <a:extLst>
                  <a:ext uri="{0D108BD9-81ED-4DB2-BD59-A6C34878D82A}">
                    <a16:rowId xmlns:a16="http://schemas.microsoft.com/office/drawing/2014/main" val="1713895554"/>
                  </a:ext>
                </a:extLst>
              </a:tr>
            </a:tbl>
          </a:graphicData>
        </a:graphic>
      </p:graphicFrame>
      <p:sp>
        <p:nvSpPr>
          <p:cNvPr id="5" name="Title 1">
            <a:extLst>
              <a:ext uri="{FF2B5EF4-FFF2-40B4-BE49-F238E27FC236}">
                <a16:creationId xmlns:a16="http://schemas.microsoft.com/office/drawing/2014/main" id="{3D7E2F53-21FB-6847-8C7D-908D96E7DA2C}"/>
              </a:ext>
            </a:extLst>
          </p:cNvPr>
          <p:cNvSpPr>
            <a:spLocks noGrp="1"/>
          </p:cNvSpPr>
          <p:nvPr>
            <p:ph type="title"/>
          </p:nvPr>
        </p:nvSpPr>
        <p:spPr>
          <a:xfrm>
            <a:off x="144740" y="177995"/>
            <a:ext cx="11582401" cy="792843"/>
          </a:xfrm>
        </p:spPr>
        <p:txBody>
          <a:bodyPr>
            <a:noAutofit/>
          </a:bodyPr>
          <a:lstStyle/>
          <a:p>
            <a:pPr algn="ctr"/>
            <a:r>
              <a:rPr lang="en-US" sz="3600" b="1" cap="all" dirty="0">
                <a:solidFill>
                  <a:srgbClr val="E46C0A"/>
                </a:solidFill>
                <a:latin typeface="ITC Franklin Gothic Std Book"/>
                <a:ea typeface="+mj-ea"/>
              </a:rPr>
              <a:t>DSPG NUMBERS</a:t>
            </a:r>
          </a:p>
        </p:txBody>
      </p:sp>
    </p:spTree>
    <p:extLst>
      <p:ext uri="{BB962C8B-B14F-4D97-AF65-F5344CB8AC3E}">
        <p14:creationId xmlns:p14="http://schemas.microsoft.com/office/powerpoint/2010/main" val="702297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04831-C42E-0640-8A12-7CC403E6CEFA}"/>
              </a:ext>
            </a:extLst>
          </p:cNvPr>
          <p:cNvSpPr>
            <a:spLocks noGrp="1"/>
          </p:cNvSpPr>
          <p:nvPr>
            <p:ph type="title"/>
          </p:nvPr>
        </p:nvSpPr>
        <p:spPr/>
        <p:txBody>
          <a:bodyPr vert="horz" lIns="91440" tIns="45720" rIns="91440" bIns="45720" rtlCol="0" anchor="ctr">
            <a:noAutofit/>
          </a:bodyPr>
          <a:lstStyle/>
          <a:p>
            <a:pPr algn="ctr"/>
            <a:r>
              <a:rPr lang="en-US" sz="3600" b="1" cap="all" dirty="0">
                <a:solidFill>
                  <a:srgbClr val="E46C0A"/>
                </a:solidFill>
                <a:latin typeface="ITC Franklin Gothic Std Book"/>
              </a:rPr>
              <a:t>Continuing Challenges</a:t>
            </a:r>
          </a:p>
        </p:txBody>
      </p:sp>
      <p:sp>
        <p:nvSpPr>
          <p:cNvPr id="3" name="Content Placeholder 2">
            <a:extLst>
              <a:ext uri="{FF2B5EF4-FFF2-40B4-BE49-F238E27FC236}">
                <a16:creationId xmlns:a16="http://schemas.microsoft.com/office/drawing/2014/main" id="{236914DA-D41B-4E4D-BC2C-16F1E3733467}"/>
              </a:ext>
            </a:extLst>
          </p:cNvPr>
          <p:cNvSpPr>
            <a:spLocks noGrp="1"/>
          </p:cNvSpPr>
          <p:nvPr>
            <p:ph idx="1"/>
          </p:nvPr>
        </p:nvSpPr>
        <p:spPr/>
        <p:txBody>
          <a:bodyPr/>
          <a:lstStyle/>
          <a:p>
            <a:r>
              <a:rPr lang="en-US" dirty="0"/>
              <a:t>Funding</a:t>
            </a:r>
          </a:p>
          <a:p>
            <a:pPr lvl="1"/>
            <a:r>
              <a:rPr lang="en-US" dirty="0"/>
              <a:t>While needed and celebrated by participating stakeholders, existing funding mechanisms are not traditionally used to fund this type of experiential/educational program</a:t>
            </a:r>
          </a:p>
          <a:p>
            <a:pPr lvl="1"/>
            <a:r>
              <a:rPr lang="en-US" dirty="0"/>
              <a:t>Constant struggle to braid funding from multiple existing projects to provide the needed support</a:t>
            </a:r>
          </a:p>
        </p:txBody>
      </p:sp>
    </p:spTree>
    <p:extLst>
      <p:ext uri="{BB962C8B-B14F-4D97-AF65-F5344CB8AC3E}">
        <p14:creationId xmlns:p14="http://schemas.microsoft.com/office/powerpoint/2010/main" val="2634118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Rectangle 157">
            <a:extLst>
              <a:ext uri="{FF2B5EF4-FFF2-40B4-BE49-F238E27FC236}">
                <a16:creationId xmlns:a16="http://schemas.microsoft.com/office/drawing/2014/main" id="{D5777ADF-EC29-F348-BA58-287FBF62A443}"/>
              </a:ext>
            </a:extLst>
          </p:cNvPr>
          <p:cNvSpPr/>
          <p:nvPr/>
        </p:nvSpPr>
        <p:spPr>
          <a:xfrm>
            <a:off x="5019984" y="1059542"/>
            <a:ext cx="6867216" cy="1323439"/>
          </a:xfrm>
          <a:prstGeom prst="rect">
            <a:avLst/>
          </a:prstGeom>
        </p:spPr>
        <p:txBody>
          <a:bodyPr wrap="square">
            <a:spAutoFit/>
          </a:bodyPr>
          <a:lstStyle/>
          <a:p>
            <a:pPr lvl="0">
              <a:buClr>
                <a:schemeClr val="dk1"/>
              </a:buClr>
              <a:buSzPts val="1100"/>
            </a:pPr>
            <a:r>
              <a:rPr lang="en-US" sz="2000" b="1" dirty="0">
                <a:solidFill>
                  <a:schemeClr val="dk1"/>
                </a:solidFill>
                <a:latin typeface="Trebuchet MS"/>
                <a:ea typeface="Trebuchet MS"/>
                <a:cs typeface="Trebuchet MS"/>
                <a:sym typeface="Trebuchet MS"/>
              </a:rPr>
              <a:t>The </a:t>
            </a:r>
            <a:r>
              <a:rPr lang="en-US" sz="2000" b="1" dirty="0">
                <a:solidFill>
                  <a:srgbClr val="741B47"/>
                </a:solidFill>
                <a:latin typeface="Trebuchet MS"/>
                <a:ea typeface="Trebuchet MS"/>
                <a:cs typeface="Trebuchet MS"/>
                <a:sym typeface="Trebuchet MS"/>
              </a:rPr>
              <a:t>Data Science for the Public Good (DSPG) Young Scholars </a:t>
            </a:r>
            <a:r>
              <a:rPr lang="en-US" sz="2000" b="1" dirty="0">
                <a:solidFill>
                  <a:srgbClr val="233E50"/>
                </a:solidFill>
                <a:latin typeface="Raleway" panose="020B0003030101060003" pitchFamily="34" charset="0"/>
                <a:ea typeface="+mj-ea"/>
                <a:sym typeface="Trebuchet MS"/>
              </a:rPr>
              <a:t>program equips new generations of scientists with the skills they need to inform intelligent governmental policy and decision-making. </a:t>
            </a:r>
            <a:endParaRPr lang="en-US" sz="2000" b="1" dirty="0">
              <a:solidFill>
                <a:srgbClr val="233E50"/>
              </a:solidFill>
              <a:latin typeface="Raleway" panose="020B0003030101060003" pitchFamily="34" charset="0"/>
              <a:ea typeface="+mj-ea"/>
            </a:endParaRPr>
          </a:p>
        </p:txBody>
      </p:sp>
      <p:sp>
        <p:nvSpPr>
          <p:cNvPr id="161" name="Title 1">
            <a:extLst>
              <a:ext uri="{FF2B5EF4-FFF2-40B4-BE49-F238E27FC236}">
                <a16:creationId xmlns:a16="http://schemas.microsoft.com/office/drawing/2014/main" id="{EC2CAF70-145F-2240-8009-22776DDA9DB7}"/>
              </a:ext>
            </a:extLst>
          </p:cNvPr>
          <p:cNvSpPr txBox="1">
            <a:spLocks/>
          </p:cNvSpPr>
          <p:nvPr/>
        </p:nvSpPr>
        <p:spPr>
          <a:xfrm>
            <a:off x="304799" y="266699"/>
            <a:ext cx="11582401" cy="792843"/>
          </a:xfrm>
        </p:spPr>
        <p:txBody>
          <a:bodyPr>
            <a:noAutofit/>
          </a:bodyPr>
          <a:lstStyle>
            <a:lvl1pPr algn="ctr" defTabSz="914400" rtl="0" eaLnBrk="1" latinLnBrk="0" hangingPunct="1">
              <a:lnSpc>
                <a:spcPct val="90000"/>
              </a:lnSpc>
              <a:spcBef>
                <a:spcPct val="0"/>
              </a:spcBef>
              <a:buNone/>
              <a:defRPr sz="4400" b="1" kern="1200">
                <a:solidFill>
                  <a:srgbClr val="E46C0A"/>
                </a:solidFill>
                <a:latin typeface="ITC Franklin Gothic Std Book" panose="020B0504030503020204" pitchFamily="34" charset="0"/>
                <a:ea typeface="+mj-ea"/>
                <a:cs typeface="ITC Franklin Gothic Std Book" panose="020B0504030503020204" pitchFamily="34" charset="0"/>
              </a:defRPr>
            </a:lvl1pPr>
          </a:lstStyle>
          <a:p>
            <a:r>
              <a:rPr lang="en-US" sz="3600" cap="all" dirty="0">
                <a:latin typeface="ITC Franklin Gothic Std Book"/>
              </a:rPr>
              <a:t>DSPG Program</a:t>
            </a:r>
          </a:p>
        </p:txBody>
      </p:sp>
      <p:sp>
        <p:nvSpPr>
          <p:cNvPr id="162" name="Rectangle 161">
            <a:extLst>
              <a:ext uri="{FF2B5EF4-FFF2-40B4-BE49-F238E27FC236}">
                <a16:creationId xmlns:a16="http://schemas.microsoft.com/office/drawing/2014/main" id="{310BD7AC-B128-614C-9046-0A0D64AA747E}"/>
              </a:ext>
            </a:extLst>
          </p:cNvPr>
          <p:cNvSpPr/>
          <p:nvPr/>
        </p:nvSpPr>
        <p:spPr>
          <a:xfrm>
            <a:off x="5100196" y="2336240"/>
            <a:ext cx="6867216" cy="5076774"/>
          </a:xfrm>
          <a:prstGeom prst="rect">
            <a:avLst/>
          </a:prstGeom>
        </p:spPr>
        <p:txBody>
          <a:bodyPr wrap="square">
            <a:spAutoFit/>
          </a:bodyPr>
          <a:lstStyle/>
          <a:p>
            <a:pPr>
              <a:lnSpc>
                <a:spcPct val="150000"/>
              </a:lnSpc>
              <a:buClr>
                <a:schemeClr val="dk1"/>
              </a:buClr>
              <a:buSzPts val="1100"/>
            </a:pPr>
            <a:r>
              <a:rPr lang="en-US" sz="2000" dirty="0">
                <a:solidFill>
                  <a:schemeClr val="dk1"/>
                </a:solidFill>
                <a:latin typeface="Trebuchet MS"/>
                <a:ea typeface="Trebuchet MS"/>
                <a:cs typeface="Trebuchet MS"/>
                <a:sym typeface="Trebuchet MS"/>
              </a:rPr>
              <a:t>• Graduate and undergraduate students from U.S. universities (~10-20)</a:t>
            </a:r>
            <a:r>
              <a:rPr lang="en-US" sz="2000" dirty="0">
                <a:latin typeface="Trebuchet MS" charset="0"/>
                <a:ea typeface="Trebuchet MS"/>
                <a:cs typeface="Trebuchet MS"/>
                <a:sym typeface="Trebuchet MS"/>
              </a:rPr>
              <a:t> </a:t>
            </a:r>
          </a:p>
          <a:p>
            <a:pPr>
              <a:lnSpc>
                <a:spcPct val="150000"/>
              </a:lnSpc>
              <a:buClr>
                <a:schemeClr val="dk1"/>
              </a:buClr>
              <a:buSzPts val="1100"/>
            </a:pPr>
            <a:r>
              <a:rPr lang="en-US" sz="2000" dirty="0">
                <a:solidFill>
                  <a:schemeClr val="dk1"/>
                </a:solidFill>
                <a:ea typeface="Trebuchet MS"/>
                <a:cs typeface="Trebuchet MS"/>
                <a:sym typeface="Trebuchet MS"/>
              </a:rPr>
              <a:t>• Expert training in essential data science tools and methods</a:t>
            </a:r>
          </a:p>
          <a:p>
            <a:pPr>
              <a:lnSpc>
                <a:spcPct val="150000"/>
              </a:lnSpc>
              <a:buClr>
                <a:schemeClr val="dk1"/>
              </a:buClr>
              <a:buSzPts val="1100"/>
            </a:pPr>
            <a:r>
              <a:rPr lang="en-US" sz="2000" dirty="0">
                <a:solidFill>
                  <a:schemeClr val="dk1"/>
                </a:solidFill>
                <a:ea typeface="Trebuchet MS"/>
                <a:cs typeface="Trebuchet MS"/>
                <a:sym typeface="Trebuchet MS"/>
              </a:rPr>
              <a:t>• Research project teams (multidisciplinary) with dedicated graduate students, postdocs and faculty</a:t>
            </a:r>
          </a:p>
          <a:p>
            <a:pPr>
              <a:lnSpc>
                <a:spcPct val="150000"/>
              </a:lnSpc>
              <a:buClr>
                <a:schemeClr val="dk1"/>
              </a:buClr>
              <a:buSzPts val="1100"/>
            </a:pPr>
            <a:r>
              <a:rPr lang="en-US" sz="2000" dirty="0">
                <a:solidFill>
                  <a:schemeClr val="dk1"/>
                </a:solidFill>
                <a:latin typeface="Trebuchet MS"/>
                <a:ea typeface="Trebuchet MS"/>
                <a:cs typeface="Trebuchet MS"/>
                <a:sym typeface="Trebuchet MS"/>
              </a:rPr>
              <a:t>• In collaboration with sponsors from local, state and federal governments or non-profit organizations</a:t>
            </a:r>
          </a:p>
          <a:p>
            <a:pPr indent="-903244">
              <a:lnSpc>
                <a:spcPct val="150000"/>
              </a:lnSpc>
            </a:pPr>
            <a:br>
              <a:rPr lang="en-US" dirty="0"/>
            </a:br>
            <a:endParaRPr lang="en-US" sz="2000" dirty="0"/>
          </a:p>
          <a:p>
            <a:pPr indent="-903244">
              <a:lnSpc>
                <a:spcPct val="150000"/>
              </a:lnSpc>
            </a:pPr>
            <a:endParaRPr lang="en-US" sz="2000" dirty="0">
              <a:solidFill>
                <a:schemeClr val="dk1"/>
              </a:solidFill>
              <a:latin typeface="Trebuchet MS"/>
              <a:ea typeface="Trebuchet MS"/>
              <a:cs typeface="Trebuchet MS"/>
              <a:sym typeface="Trebuchet MS"/>
            </a:endParaRPr>
          </a:p>
          <a:p>
            <a:pPr indent="-903244">
              <a:lnSpc>
                <a:spcPct val="150000"/>
              </a:lnSpc>
            </a:pPr>
            <a:endParaRPr lang="en-US" sz="2000" dirty="0">
              <a:solidFill>
                <a:schemeClr val="dk1"/>
              </a:solidFill>
            </a:endParaRPr>
          </a:p>
        </p:txBody>
      </p:sp>
      <p:pic>
        <p:nvPicPr>
          <p:cNvPr id="7" name="Picture 6">
            <a:extLst>
              <a:ext uri="{FF2B5EF4-FFF2-40B4-BE49-F238E27FC236}">
                <a16:creationId xmlns:a16="http://schemas.microsoft.com/office/drawing/2014/main" id="{11FD5427-FACB-934B-9179-352D67EDB7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200" y="1059542"/>
            <a:ext cx="4512947" cy="2213898"/>
          </a:xfrm>
          <a:prstGeom prst="rect">
            <a:avLst/>
          </a:prstGeom>
        </p:spPr>
      </p:pic>
      <p:pic>
        <p:nvPicPr>
          <p:cNvPr id="10" name="Picture 9">
            <a:extLst>
              <a:ext uri="{FF2B5EF4-FFF2-40B4-BE49-F238E27FC236}">
                <a16:creationId xmlns:a16="http://schemas.microsoft.com/office/drawing/2014/main" id="{A33BDE99-E261-A241-ACBE-4B1D204ED5BD}"/>
              </a:ext>
            </a:extLst>
          </p:cNvPr>
          <p:cNvPicPr>
            <a:picLocks noChangeAspect="1"/>
          </p:cNvPicPr>
          <p:nvPr/>
        </p:nvPicPr>
        <p:blipFill>
          <a:blip r:embed="rId4"/>
          <a:stretch>
            <a:fillRect/>
          </a:stretch>
        </p:blipFill>
        <p:spPr>
          <a:xfrm>
            <a:off x="161364" y="3429000"/>
            <a:ext cx="4858620" cy="2727551"/>
          </a:xfrm>
          <a:prstGeom prst="rect">
            <a:avLst/>
          </a:prstGeom>
        </p:spPr>
      </p:pic>
    </p:spTree>
    <p:extLst>
      <p:ext uri="{BB962C8B-B14F-4D97-AF65-F5344CB8AC3E}">
        <p14:creationId xmlns:p14="http://schemas.microsoft.com/office/powerpoint/2010/main" val="39695658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Rectangle 157">
            <a:extLst>
              <a:ext uri="{FF2B5EF4-FFF2-40B4-BE49-F238E27FC236}">
                <a16:creationId xmlns:a16="http://schemas.microsoft.com/office/drawing/2014/main" id="{D5777ADF-EC29-F348-BA58-287FBF62A443}"/>
              </a:ext>
            </a:extLst>
          </p:cNvPr>
          <p:cNvSpPr/>
          <p:nvPr/>
        </p:nvSpPr>
        <p:spPr>
          <a:xfrm>
            <a:off x="5143344" y="1295311"/>
            <a:ext cx="6311028" cy="1200329"/>
          </a:xfrm>
          <a:prstGeom prst="rect">
            <a:avLst/>
          </a:prstGeom>
        </p:spPr>
        <p:txBody>
          <a:bodyPr wrap="square">
            <a:spAutoFit/>
          </a:bodyPr>
          <a:lstStyle/>
          <a:p>
            <a:pPr lvl="0">
              <a:buClr>
                <a:schemeClr val="dk1"/>
              </a:buClr>
              <a:buSzPts val="1100"/>
            </a:pPr>
            <a:r>
              <a:rPr lang="en-US" b="1" dirty="0">
                <a:solidFill>
                  <a:schemeClr val="dk1"/>
                </a:solidFill>
                <a:latin typeface="Trebuchet MS"/>
                <a:ea typeface="Trebuchet MS"/>
                <a:cs typeface="Trebuchet MS"/>
                <a:sym typeface="Trebuchet MS"/>
              </a:rPr>
              <a:t>The </a:t>
            </a:r>
            <a:r>
              <a:rPr lang="en-US" b="1" dirty="0">
                <a:solidFill>
                  <a:srgbClr val="741B47"/>
                </a:solidFill>
                <a:latin typeface="Trebuchet MS"/>
                <a:ea typeface="Trebuchet MS"/>
                <a:cs typeface="Trebuchet MS"/>
                <a:sym typeface="Trebuchet MS"/>
              </a:rPr>
              <a:t>Data Science for the Public Good (DSPG) </a:t>
            </a:r>
            <a:r>
              <a:rPr lang="en-US" b="1" dirty="0">
                <a:solidFill>
                  <a:srgbClr val="233E50"/>
                </a:solidFill>
                <a:latin typeface="Raleway" panose="020B0003030101060003" pitchFamily="34" charset="0"/>
                <a:ea typeface="+mj-ea"/>
                <a:sym typeface="Trebuchet MS"/>
              </a:rPr>
              <a:t>program equips new generations of scientists with the skills they need to inform intelligent governmental policy and decision-making. </a:t>
            </a:r>
            <a:endParaRPr lang="en-US" b="1" dirty="0">
              <a:solidFill>
                <a:srgbClr val="233E50"/>
              </a:solidFill>
              <a:latin typeface="Raleway" panose="020B0003030101060003" pitchFamily="34" charset="0"/>
              <a:ea typeface="+mj-ea"/>
            </a:endParaRPr>
          </a:p>
        </p:txBody>
      </p:sp>
      <p:pic>
        <p:nvPicPr>
          <p:cNvPr id="159" name="Picture 158" descr="MacHD:Users:paulheilker:Desktop:table_new.jpg">
            <a:extLst>
              <a:ext uri="{FF2B5EF4-FFF2-40B4-BE49-F238E27FC236}">
                <a16:creationId xmlns:a16="http://schemas.microsoft.com/office/drawing/2014/main" id="{E15346D6-C296-D843-AF04-9A1186780F4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37628" y="1295311"/>
            <a:ext cx="3874016" cy="2367822"/>
          </a:xfrm>
          <a:prstGeom prst="rect">
            <a:avLst/>
          </a:prstGeom>
          <a:ln>
            <a:noFill/>
          </a:ln>
          <a:effectLst/>
        </p:spPr>
      </p:pic>
      <p:pic>
        <p:nvPicPr>
          <p:cNvPr id="160" name="Picture 159">
            <a:extLst>
              <a:ext uri="{FF2B5EF4-FFF2-40B4-BE49-F238E27FC236}">
                <a16:creationId xmlns:a16="http://schemas.microsoft.com/office/drawing/2014/main" id="{F6255576-A8CB-6D40-884B-89864F0F044F}"/>
              </a:ext>
            </a:extLst>
          </p:cNvPr>
          <p:cNvPicPr>
            <a:picLocks noChangeAspect="1"/>
          </p:cNvPicPr>
          <p:nvPr/>
        </p:nvPicPr>
        <p:blipFill>
          <a:blip r:embed="rId4"/>
          <a:stretch>
            <a:fillRect/>
          </a:stretch>
        </p:blipFill>
        <p:spPr>
          <a:xfrm>
            <a:off x="608168" y="3742775"/>
            <a:ext cx="4003476" cy="2653731"/>
          </a:xfrm>
          <a:prstGeom prst="rect">
            <a:avLst/>
          </a:prstGeom>
        </p:spPr>
      </p:pic>
      <p:sp>
        <p:nvSpPr>
          <p:cNvPr id="161" name="Title 1">
            <a:extLst>
              <a:ext uri="{FF2B5EF4-FFF2-40B4-BE49-F238E27FC236}">
                <a16:creationId xmlns:a16="http://schemas.microsoft.com/office/drawing/2014/main" id="{EC2CAF70-145F-2240-8009-22776DDA9DB7}"/>
              </a:ext>
            </a:extLst>
          </p:cNvPr>
          <p:cNvSpPr txBox="1">
            <a:spLocks/>
          </p:cNvSpPr>
          <p:nvPr/>
        </p:nvSpPr>
        <p:spPr>
          <a:xfrm>
            <a:off x="1816797" y="339645"/>
            <a:ext cx="8686801" cy="594632"/>
          </a:xfrm>
        </p:spPr>
        <p:txBody>
          <a:bodyPr>
            <a:noAutofit/>
          </a:bodyPr>
          <a:lstStyle>
            <a:lvl1pPr algn="ctr" defTabSz="914400" rtl="0" eaLnBrk="1" latinLnBrk="0" hangingPunct="1">
              <a:lnSpc>
                <a:spcPct val="90000"/>
              </a:lnSpc>
              <a:spcBef>
                <a:spcPct val="0"/>
              </a:spcBef>
              <a:buNone/>
              <a:defRPr sz="4400" b="1" kern="1200">
                <a:solidFill>
                  <a:srgbClr val="E46C0A"/>
                </a:solidFill>
                <a:latin typeface="ITC Franklin Gothic Std Book" panose="020B0504030503020204" pitchFamily="34" charset="0"/>
                <a:ea typeface="+mj-ea"/>
                <a:cs typeface="ITC Franklin Gothic Std Book" panose="020B0504030503020204" pitchFamily="34" charset="0"/>
              </a:defRPr>
            </a:lvl1pPr>
          </a:lstStyle>
          <a:p>
            <a:r>
              <a:rPr lang="en-US" sz="3600" cap="all" dirty="0">
                <a:latin typeface="ITC Franklin Gothic Std Book"/>
              </a:rPr>
              <a:t>DSPG Development Process</a:t>
            </a:r>
          </a:p>
        </p:txBody>
      </p:sp>
      <p:sp>
        <p:nvSpPr>
          <p:cNvPr id="162" name="Rectangle 161">
            <a:extLst>
              <a:ext uri="{FF2B5EF4-FFF2-40B4-BE49-F238E27FC236}">
                <a16:creationId xmlns:a16="http://schemas.microsoft.com/office/drawing/2014/main" id="{310BD7AC-B128-614C-9046-0A0D64AA747E}"/>
              </a:ext>
            </a:extLst>
          </p:cNvPr>
          <p:cNvSpPr/>
          <p:nvPr/>
        </p:nvSpPr>
        <p:spPr>
          <a:xfrm>
            <a:off x="5353184" y="2607451"/>
            <a:ext cx="6230647" cy="4247317"/>
          </a:xfrm>
          <a:prstGeom prst="rect">
            <a:avLst/>
          </a:prstGeom>
        </p:spPr>
        <p:txBody>
          <a:bodyPr wrap="square">
            <a:spAutoFit/>
          </a:bodyPr>
          <a:lstStyle/>
          <a:p>
            <a:pPr>
              <a:buClr>
                <a:schemeClr val="dk1"/>
              </a:buClr>
              <a:buSzPts val="1100"/>
            </a:pPr>
            <a:r>
              <a:rPr lang="en-US" dirty="0">
                <a:solidFill>
                  <a:schemeClr val="dk1"/>
                </a:solidFill>
                <a:latin typeface="Trebuchet MS"/>
                <a:ea typeface="Trebuchet MS"/>
                <a:cs typeface="Trebuchet MS"/>
                <a:sym typeface="Trebuchet MS"/>
              </a:rPr>
              <a:t>•</a:t>
            </a:r>
            <a:r>
              <a:rPr lang="en-US" dirty="0">
                <a:latin typeface="Trebuchet MS" charset="0"/>
                <a:ea typeface="Trebuchet MS"/>
                <a:cs typeface="Trebuchet MS"/>
                <a:sym typeface="Trebuchet MS"/>
              </a:rPr>
              <a:t> </a:t>
            </a:r>
            <a:r>
              <a:rPr lang="en-US" dirty="0">
                <a:solidFill>
                  <a:schemeClr val="dk1"/>
                </a:solidFill>
                <a:latin typeface="Trebuchet MS"/>
                <a:ea typeface="Trebuchet MS"/>
                <a:cs typeface="Trebuchet MS"/>
                <a:sym typeface="Trebuchet MS"/>
              </a:rPr>
              <a:t>Horizontally and vertically integrated team research (interdisciplinary) with dedicated graduate students, postdocs and faculty</a:t>
            </a:r>
          </a:p>
          <a:p>
            <a:pPr>
              <a:buClr>
                <a:schemeClr val="dk1"/>
              </a:buClr>
              <a:buSzPts val="1100"/>
            </a:pPr>
            <a:r>
              <a:rPr lang="en-US" dirty="0">
                <a:solidFill>
                  <a:schemeClr val="dk1"/>
                </a:solidFill>
                <a:latin typeface="Trebuchet MS"/>
                <a:ea typeface="Trebuchet MS"/>
                <a:cs typeface="Trebuchet MS"/>
                <a:sym typeface="Trebuchet MS"/>
              </a:rPr>
              <a:t>•</a:t>
            </a:r>
            <a:r>
              <a:rPr lang="en-US" dirty="0">
                <a:latin typeface="Trebuchet MS" charset="0"/>
                <a:ea typeface="Trebuchet MS"/>
                <a:cs typeface="Trebuchet MS"/>
                <a:sym typeface="Trebuchet MS"/>
              </a:rPr>
              <a:t> </a:t>
            </a:r>
            <a:r>
              <a:rPr lang="en-US" dirty="0">
                <a:solidFill>
                  <a:schemeClr val="dk1"/>
                </a:solidFill>
                <a:latin typeface="Trebuchet MS"/>
              </a:rPr>
              <a:t>Undergraduate students in any discipline and graduate students (MS or PhD) with quantitative/analytical skills enrolled at any U.S. university are eligible.</a:t>
            </a:r>
            <a:endParaRPr lang="en-US" dirty="0">
              <a:solidFill>
                <a:schemeClr val="dk1"/>
              </a:solidFill>
              <a:latin typeface="Trebuchet MS"/>
              <a:ea typeface="Trebuchet MS"/>
              <a:cs typeface="Trebuchet MS"/>
              <a:sym typeface="Trebuchet MS"/>
            </a:endParaRPr>
          </a:p>
          <a:p>
            <a:pPr indent="-677433"/>
            <a:r>
              <a:rPr lang="en-US" dirty="0">
                <a:solidFill>
                  <a:schemeClr val="dk1"/>
                </a:solidFill>
                <a:latin typeface="Trebuchet MS"/>
                <a:ea typeface="Trebuchet MS"/>
                <a:cs typeface="Trebuchet MS"/>
                <a:sym typeface="Trebuchet MS"/>
              </a:rPr>
              <a:t>• Expert training in essential tools for statistical computing, including R, Python, and GIS</a:t>
            </a:r>
          </a:p>
          <a:p>
            <a:pPr indent="-677433"/>
            <a:r>
              <a:rPr lang="en-US" dirty="0">
                <a:solidFill>
                  <a:schemeClr val="dk1"/>
                </a:solidFill>
                <a:latin typeface="Trebuchet MS"/>
                <a:ea typeface="Trebuchet MS"/>
                <a:cs typeface="Trebuchet MS"/>
                <a:sym typeface="Trebuchet MS"/>
              </a:rPr>
              <a:t>• Professional training through development workshops and seminars</a:t>
            </a:r>
          </a:p>
          <a:p>
            <a:pPr indent="-677433"/>
            <a:r>
              <a:rPr lang="en-US" dirty="0">
                <a:solidFill>
                  <a:schemeClr val="dk1"/>
                </a:solidFill>
                <a:latin typeface="Trebuchet MS"/>
                <a:ea typeface="Trebuchet MS"/>
                <a:cs typeface="Trebuchet MS"/>
                <a:sym typeface="Trebuchet MS"/>
              </a:rPr>
              <a:t>• Individualized mentors working closely with students </a:t>
            </a:r>
          </a:p>
          <a:p>
            <a:pPr indent="-677433"/>
            <a:r>
              <a:rPr lang="en-US" dirty="0">
                <a:solidFill>
                  <a:schemeClr val="dk1"/>
                </a:solidFill>
                <a:latin typeface="Trebuchet MS"/>
                <a:sym typeface="Trebuchet MS"/>
              </a:rPr>
              <a:t>• </a:t>
            </a:r>
            <a:r>
              <a:rPr lang="en-US" dirty="0">
                <a:solidFill>
                  <a:schemeClr val="dk1"/>
                </a:solidFill>
                <a:latin typeface="Trebuchet MS"/>
              </a:rPr>
              <a:t>Technical report and publication opportunities</a:t>
            </a:r>
            <a:br>
              <a:rPr lang="en-US" sz="1600" dirty="0"/>
            </a:br>
            <a:endParaRPr lang="en-US" dirty="0"/>
          </a:p>
          <a:p>
            <a:pPr indent="-677433"/>
            <a:endParaRPr lang="en-US" dirty="0">
              <a:solidFill>
                <a:schemeClr val="dk1"/>
              </a:solidFill>
              <a:latin typeface="Trebuchet MS"/>
              <a:ea typeface="Trebuchet MS"/>
              <a:cs typeface="Trebuchet MS"/>
              <a:sym typeface="Trebuchet MS"/>
            </a:endParaRPr>
          </a:p>
          <a:p>
            <a:pPr indent="-677433"/>
            <a:endParaRPr lang="en-US" dirty="0">
              <a:solidFill>
                <a:schemeClr val="dk1"/>
              </a:solidFill>
            </a:endParaRPr>
          </a:p>
        </p:txBody>
      </p:sp>
    </p:spTree>
    <p:extLst>
      <p:ext uri="{BB962C8B-B14F-4D97-AF65-F5344CB8AC3E}">
        <p14:creationId xmlns:p14="http://schemas.microsoft.com/office/powerpoint/2010/main" val="2438803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90776D3-1780-1E42-9C60-D1BA99BCED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938493" y="1641661"/>
            <a:ext cx="2290686" cy="1952218"/>
          </a:xfrm>
          <a:prstGeom prst="rect">
            <a:avLst/>
          </a:prstGeom>
          <a:ln>
            <a:solidFill>
              <a:schemeClr val="bg2">
                <a:lumMod val="90000"/>
              </a:schemeClr>
            </a:solidFill>
          </a:ln>
        </p:spPr>
      </p:pic>
      <p:sp>
        <p:nvSpPr>
          <p:cNvPr id="17" name="Rectangle 16">
            <a:extLst>
              <a:ext uri="{FF2B5EF4-FFF2-40B4-BE49-F238E27FC236}">
                <a16:creationId xmlns:a16="http://schemas.microsoft.com/office/drawing/2014/main" id="{4B1A70FC-F172-FB44-8E3E-847523F18083}"/>
              </a:ext>
            </a:extLst>
          </p:cNvPr>
          <p:cNvSpPr/>
          <p:nvPr/>
        </p:nvSpPr>
        <p:spPr>
          <a:xfrm>
            <a:off x="1938493" y="2776079"/>
            <a:ext cx="2290686" cy="60406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8" name="TextBox 17">
            <a:extLst>
              <a:ext uri="{FF2B5EF4-FFF2-40B4-BE49-F238E27FC236}">
                <a16:creationId xmlns:a16="http://schemas.microsoft.com/office/drawing/2014/main" id="{5441B5BD-3AA1-334F-8DE4-581134A714FD}"/>
              </a:ext>
            </a:extLst>
          </p:cNvPr>
          <p:cNvSpPr txBox="1"/>
          <p:nvPr/>
        </p:nvSpPr>
        <p:spPr>
          <a:xfrm>
            <a:off x="1975600" y="2809250"/>
            <a:ext cx="2216472" cy="5924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309563" hangingPunct="0">
              <a:defRPr/>
            </a:pPr>
            <a:r>
              <a:rPr lang="en-US" b="1" kern="0" dirty="0">
                <a:solidFill>
                  <a:srgbClr val="002060"/>
                </a:solidFill>
                <a:latin typeface="ITC Franklin Gothic Std Book" panose="020B0504030503020204" pitchFamily="34" charset="77"/>
                <a:sym typeface="Helvetica Light"/>
              </a:rPr>
              <a:t>Local / State Government</a:t>
            </a:r>
          </a:p>
        </p:txBody>
      </p:sp>
      <p:sp>
        <p:nvSpPr>
          <p:cNvPr id="20" name="Rectangle 19">
            <a:extLst>
              <a:ext uri="{FF2B5EF4-FFF2-40B4-BE49-F238E27FC236}">
                <a16:creationId xmlns:a16="http://schemas.microsoft.com/office/drawing/2014/main" id="{756BF2FA-AA07-F644-9E5E-2DA2D5CA8F58}"/>
              </a:ext>
            </a:extLst>
          </p:cNvPr>
          <p:cNvSpPr/>
          <p:nvPr/>
        </p:nvSpPr>
        <p:spPr>
          <a:xfrm>
            <a:off x="6654011" y="3412573"/>
            <a:ext cx="2290685" cy="55643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1" name="Title 1">
            <a:extLst>
              <a:ext uri="{FF2B5EF4-FFF2-40B4-BE49-F238E27FC236}">
                <a16:creationId xmlns:a16="http://schemas.microsoft.com/office/drawing/2014/main" id="{34D11066-AF13-9044-B214-146CA0497A04}"/>
              </a:ext>
            </a:extLst>
          </p:cNvPr>
          <p:cNvSpPr txBox="1">
            <a:spLocks/>
          </p:cNvSpPr>
          <p:nvPr/>
        </p:nvSpPr>
        <p:spPr>
          <a:xfrm>
            <a:off x="783772" y="144315"/>
            <a:ext cx="11168742" cy="594632"/>
          </a:xfr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cap="all" dirty="0">
                <a:solidFill>
                  <a:srgbClr val="E46C0A"/>
                </a:solidFill>
                <a:latin typeface="ITC Franklin Gothic Std Book"/>
              </a:rPr>
              <a:t>DSPG PROJECT SPONSORS / Stakeholders / partners</a:t>
            </a:r>
          </a:p>
        </p:txBody>
      </p:sp>
      <p:sp>
        <p:nvSpPr>
          <p:cNvPr id="22" name="Rectangle 21">
            <a:extLst>
              <a:ext uri="{FF2B5EF4-FFF2-40B4-BE49-F238E27FC236}">
                <a16:creationId xmlns:a16="http://schemas.microsoft.com/office/drawing/2014/main" id="{C18F6D9F-A2A7-7543-810B-B577D55AF327}"/>
              </a:ext>
            </a:extLst>
          </p:cNvPr>
          <p:cNvSpPr/>
          <p:nvPr/>
        </p:nvSpPr>
        <p:spPr>
          <a:xfrm>
            <a:off x="2439808" y="1120289"/>
            <a:ext cx="8428404" cy="646331"/>
          </a:xfrm>
          <a:prstGeom prst="rect">
            <a:avLst/>
          </a:prstGeom>
        </p:spPr>
        <p:txBody>
          <a:bodyPr wrap="square">
            <a:spAutoFit/>
          </a:bodyPr>
          <a:lstStyle/>
          <a:p>
            <a:pPr>
              <a:buClr>
                <a:schemeClr val="dk1"/>
              </a:buClr>
              <a:buSzPts val="1100"/>
            </a:pPr>
            <a:r>
              <a:rPr lang="en-US" dirty="0">
                <a:solidFill>
                  <a:schemeClr val="dk1"/>
                </a:solidFill>
                <a:latin typeface="Trebuchet MS"/>
                <a:ea typeface="Trebuchet MS"/>
                <a:cs typeface="Trebuchet MS"/>
                <a:sym typeface="Trebuchet MS"/>
              </a:rPr>
              <a:t>In collaboration with sponsors from local, state and federal governments</a:t>
            </a:r>
          </a:p>
          <a:p>
            <a:endParaRPr lang="en-US" dirty="0">
              <a:solidFill>
                <a:schemeClr val="dk1"/>
              </a:solidFill>
            </a:endParaRPr>
          </a:p>
        </p:txBody>
      </p:sp>
      <p:sp>
        <p:nvSpPr>
          <p:cNvPr id="23" name="TextBox 22">
            <a:extLst>
              <a:ext uri="{FF2B5EF4-FFF2-40B4-BE49-F238E27FC236}">
                <a16:creationId xmlns:a16="http://schemas.microsoft.com/office/drawing/2014/main" id="{FBCCBB37-FE89-2D4D-9E98-F181039ECCD4}"/>
              </a:ext>
            </a:extLst>
          </p:cNvPr>
          <p:cNvSpPr txBox="1"/>
          <p:nvPr/>
        </p:nvSpPr>
        <p:spPr>
          <a:xfrm>
            <a:off x="1775807" y="3792087"/>
            <a:ext cx="2767058" cy="2062101"/>
          </a:xfrm>
          <a:prstGeom prst="rect">
            <a:avLst/>
          </a:prstGeom>
          <a:noFill/>
          <a:ln>
            <a:noFill/>
          </a:ln>
        </p:spPr>
        <p:txBody>
          <a:bodyPr wrap="square" lIns="91438" tIns="45719" rIns="91438" bIns="45719" rtlCol="0">
            <a:spAutoFit/>
          </a:bodyPr>
          <a:lstStyle/>
          <a:p>
            <a:pPr marL="11112" lvl="1" defTabSz="457189"/>
            <a:r>
              <a:rPr lang="en-US" sz="1600" b="1" dirty="0">
                <a:solidFill>
                  <a:srgbClr val="C15834"/>
                </a:solidFill>
                <a:latin typeface="Trebuchet MS" panose="020B0703020202090204" pitchFamily="34" charset="0"/>
                <a:ea typeface="Gill Sans Light" charset="0"/>
                <a:cs typeface="Helvetica Light"/>
              </a:rPr>
              <a:t>Local Government</a:t>
            </a:r>
            <a:endParaRPr lang="en-US" sz="1600" dirty="0">
              <a:solidFill>
                <a:prstClr val="black"/>
              </a:solidFill>
              <a:latin typeface="Trebuchet MS" panose="020B0703020202090204" pitchFamily="34" charset="0"/>
              <a:ea typeface="Gill Sans Light" charset="0"/>
              <a:cs typeface="Helvetica Light"/>
            </a:endParaRPr>
          </a:p>
          <a:p>
            <a:pPr marL="171450" lvl="1" indent="-160338" defTabSz="457189">
              <a:buFont typeface="Arial" panose="020B0604020202020204" pitchFamily="34" charset="0"/>
              <a:buChar char="•"/>
            </a:pPr>
            <a:r>
              <a:rPr lang="en-US" sz="1600" dirty="0">
                <a:solidFill>
                  <a:prstClr val="black"/>
                </a:solidFill>
                <a:latin typeface="Trebuchet MS" panose="020B0703020202090204" pitchFamily="34" charset="0"/>
                <a:ea typeface="Gill Sans Light" charset="0"/>
                <a:cs typeface="Helvetica Light"/>
              </a:rPr>
              <a:t>Arlington County, Virginia</a:t>
            </a:r>
          </a:p>
          <a:p>
            <a:pPr marL="171450" lvl="1" indent="-160338" defTabSz="457189">
              <a:buFont typeface="Arial" panose="020B0604020202020204" pitchFamily="34" charset="0"/>
              <a:buChar char="•"/>
            </a:pPr>
            <a:r>
              <a:rPr lang="en-US" sz="1600" dirty="0">
                <a:solidFill>
                  <a:prstClr val="black"/>
                </a:solidFill>
                <a:latin typeface="Trebuchet MS" panose="020B0703020202090204" pitchFamily="34" charset="0"/>
                <a:ea typeface="Gill Sans Light" charset="0"/>
                <a:cs typeface="Helvetica Light"/>
              </a:rPr>
              <a:t>Fairfax County, Virginia</a:t>
            </a:r>
          </a:p>
          <a:p>
            <a:pPr marL="11112" lvl="1" defTabSz="457189"/>
            <a:r>
              <a:rPr lang="en-US" sz="1600" b="1" dirty="0">
                <a:solidFill>
                  <a:srgbClr val="C15834"/>
                </a:solidFill>
                <a:latin typeface="Trebuchet MS" panose="020B0703020202090204" pitchFamily="34" charset="0"/>
                <a:ea typeface="Gill Sans Light" charset="0"/>
                <a:cs typeface="Helvetica Light"/>
              </a:rPr>
              <a:t>State</a:t>
            </a:r>
            <a:endParaRPr lang="en-US" sz="1600" dirty="0">
              <a:solidFill>
                <a:prstClr val="black"/>
              </a:solidFill>
              <a:latin typeface="Trebuchet MS" panose="020B0703020202090204" pitchFamily="34" charset="0"/>
              <a:ea typeface="Gill Sans Light" charset="0"/>
              <a:cs typeface="Helvetica Light"/>
            </a:endParaRPr>
          </a:p>
          <a:p>
            <a:pPr marL="171450" lvl="1" indent="-160338" defTabSz="457189">
              <a:buFont typeface="Arial" panose="020B0604020202020204" pitchFamily="34" charset="0"/>
              <a:buChar char="•"/>
            </a:pPr>
            <a:r>
              <a:rPr lang="en-US" sz="1600" dirty="0">
                <a:solidFill>
                  <a:prstClr val="black"/>
                </a:solidFill>
                <a:latin typeface="Trebuchet MS" panose="020B0703020202090204" pitchFamily="34" charset="0"/>
                <a:ea typeface="Gill Sans Light" charset="0"/>
                <a:cs typeface="Helvetica Light"/>
              </a:rPr>
              <a:t>State Higher Education Council of Virginia</a:t>
            </a:r>
          </a:p>
          <a:p>
            <a:pPr marL="171450" lvl="1" indent="-160338" defTabSz="457189">
              <a:buFont typeface="Arial" panose="020B0604020202020204" pitchFamily="34" charset="0"/>
              <a:buChar char="•"/>
            </a:pPr>
            <a:r>
              <a:rPr lang="en-US" sz="1600" dirty="0">
                <a:solidFill>
                  <a:prstClr val="black"/>
                </a:solidFill>
                <a:latin typeface="Trebuchet MS" panose="020B0703020202090204" pitchFamily="34" charset="0"/>
                <a:ea typeface="Gill Sans Light" charset="0"/>
                <a:cs typeface="Helvetica Light"/>
              </a:rPr>
              <a:t>Virginia Department of Emergency Management</a:t>
            </a:r>
          </a:p>
        </p:txBody>
      </p:sp>
      <p:pic>
        <p:nvPicPr>
          <p:cNvPr id="26" name="Picture 25">
            <a:extLst>
              <a:ext uri="{FF2B5EF4-FFF2-40B4-BE49-F238E27FC236}">
                <a16:creationId xmlns:a16="http://schemas.microsoft.com/office/drawing/2014/main" id="{2D913093-C025-CA4B-B2C8-C92073813BF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031174" y="1628995"/>
            <a:ext cx="2290686" cy="1964884"/>
          </a:xfrm>
          <a:prstGeom prst="rect">
            <a:avLst/>
          </a:prstGeom>
          <a:ln>
            <a:solidFill>
              <a:schemeClr val="bg2">
                <a:lumMod val="90000"/>
              </a:schemeClr>
            </a:solidFill>
          </a:ln>
        </p:spPr>
      </p:pic>
      <p:sp>
        <p:nvSpPr>
          <p:cNvPr id="27" name="Rectangle 26">
            <a:extLst>
              <a:ext uri="{FF2B5EF4-FFF2-40B4-BE49-F238E27FC236}">
                <a16:creationId xmlns:a16="http://schemas.microsoft.com/office/drawing/2014/main" id="{91A71AA3-DF58-184A-892C-14939BC28BDC}"/>
              </a:ext>
            </a:extLst>
          </p:cNvPr>
          <p:cNvSpPr/>
          <p:nvPr/>
        </p:nvSpPr>
        <p:spPr>
          <a:xfrm>
            <a:off x="5031177" y="2853539"/>
            <a:ext cx="2290685" cy="55643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8" name="TextBox 27">
            <a:extLst>
              <a:ext uri="{FF2B5EF4-FFF2-40B4-BE49-F238E27FC236}">
                <a16:creationId xmlns:a16="http://schemas.microsoft.com/office/drawing/2014/main" id="{ADC5EE89-2B57-6345-8263-79C46433EC6D}"/>
              </a:ext>
            </a:extLst>
          </p:cNvPr>
          <p:cNvSpPr txBox="1"/>
          <p:nvPr/>
        </p:nvSpPr>
        <p:spPr>
          <a:xfrm>
            <a:off x="5085252" y="2891516"/>
            <a:ext cx="2247791"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lvl="1" indent="-57150" algn="ctr" defTabSz="309563" hangingPunct="0">
              <a:lnSpc>
                <a:spcPts val="1875"/>
              </a:lnSpc>
              <a:defRPr/>
            </a:pPr>
            <a:r>
              <a:rPr lang="en-US" b="1" kern="0" dirty="0">
                <a:solidFill>
                  <a:srgbClr val="002060"/>
                </a:solidFill>
                <a:latin typeface="ITC Franklin Gothic Std Book" panose="020B0504030503020204" pitchFamily="34" charset="77"/>
                <a:sym typeface="Helvetica Light"/>
              </a:rPr>
              <a:t>Federal Government Agencies</a:t>
            </a:r>
          </a:p>
        </p:txBody>
      </p:sp>
      <p:sp>
        <p:nvSpPr>
          <p:cNvPr id="29" name="TextBox 28">
            <a:extLst>
              <a:ext uri="{FF2B5EF4-FFF2-40B4-BE49-F238E27FC236}">
                <a16:creationId xmlns:a16="http://schemas.microsoft.com/office/drawing/2014/main" id="{759AE11F-B8EA-7846-B99F-8D2EFC430E4C}"/>
              </a:ext>
            </a:extLst>
          </p:cNvPr>
          <p:cNvSpPr txBox="1"/>
          <p:nvPr/>
        </p:nvSpPr>
        <p:spPr>
          <a:xfrm>
            <a:off x="4680632" y="3792087"/>
            <a:ext cx="2953679" cy="1846657"/>
          </a:xfrm>
          <a:prstGeom prst="rect">
            <a:avLst/>
          </a:prstGeom>
          <a:noFill/>
          <a:ln>
            <a:noFill/>
          </a:ln>
        </p:spPr>
        <p:txBody>
          <a:bodyPr wrap="square" lIns="91438" tIns="45719" rIns="91438" bIns="45719" rtlCol="0">
            <a:spAutoFit/>
          </a:bodyPr>
          <a:lstStyle>
            <a:defPPr>
              <a:defRPr lang="en-US"/>
            </a:defPPr>
            <a:lvl2pPr marL="171450" lvl="1" indent="-160338" defTabSz="457189">
              <a:buFont typeface="Arial" panose="020B0604020202020204" pitchFamily="34" charset="0"/>
              <a:buChar char="•"/>
              <a:defRPr sz="1600">
                <a:solidFill>
                  <a:prstClr val="black"/>
                </a:solidFill>
                <a:latin typeface="Trebuchet MS" panose="020B0703020202090204" pitchFamily="34" charset="0"/>
                <a:ea typeface="Gill Sans Light" charset="0"/>
                <a:cs typeface="Helvetica Light"/>
              </a:defRPr>
            </a:lvl2pPr>
          </a:lstStyle>
          <a:p>
            <a:pPr marL="11112" lvl="1" indent="0">
              <a:buNone/>
            </a:pPr>
            <a:r>
              <a:rPr lang="en-US" b="1" dirty="0">
                <a:solidFill>
                  <a:srgbClr val="9CAD5C"/>
                </a:solidFill>
              </a:rPr>
              <a:t>Federal Statistical Agencies</a:t>
            </a:r>
            <a:endParaRPr lang="en-US" dirty="0"/>
          </a:p>
          <a:p>
            <a:pPr lvl="1"/>
            <a:r>
              <a:rPr lang="en-US" dirty="0"/>
              <a:t>U.S. Census Bureau</a:t>
            </a:r>
          </a:p>
          <a:p>
            <a:pPr lvl="1"/>
            <a:r>
              <a:rPr lang="en-US" dirty="0"/>
              <a:t>Housing and Urban Development</a:t>
            </a:r>
          </a:p>
          <a:p>
            <a:pPr lvl="1"/>
            <a:r>
              <a:rPr lang="en-US" dirty="0"/>
              <a:t>National Center for Science and Engineering Statistics </a:t>
            </a:r>
          </a:p>
          <a:p>
            <a:r>
              <a:rPr lang="en-US" dirty="0"/>
              <a:t>    </a:t>
            </a:r>
          </a:p>
        </p:txBody>
      </p:sp>
      <p:sp>
        <p:nvSpPr>
          <p:cNvPr id="30" name="TextBox 29">
            <a:extLst>
              <a:ext uri="{FF2B5EF4-FFF2-40B4-BE49-F238E27FC236}">
                <a16:creationId xmlns:a16="http://schemas.microsoft.com/office/drawing/2014/main" id="{A9A68CFB-A19D-6749-9063-F187BEF29EF5}"/>
              </a:ext>
            </a:extLst>
          </p:cNvPr>
          <p:cNvSpPr txBox="1"/>
          <p:nvPr/>
        </p:nvSpPr>
        <p:spPr>
          <a:xfrm>
            <a:off x="7841523" y="3732636"/>
            <a:ext cx="2672167" cy="1354215"/>
          </a:xfrm>
          <a:prstGeom prst="rect">
            <a:avLst/>
          </a:prstGeom>
          <a:noFill/>
          <a:ln>
            <a:noFill/>
          </a:ln>
        </p:spPr>
        <p:txBody>
          <a:bodyPr wrap="square" lIns="91438" tIns="45719" rIns="91438" bIns="45719" rtlCol="0">
            <a:spAutoFit/>
          </a:bodyPr>
          <a:lstStyle>
            <a:defPPr>
              <a:defRPr lang="en-US"/>
            </a:defPPr>
            <a:lvl2pPr marL="171450" lvl="1" indent="-160338" defTabSz="457189">
              <a:buFont typeface="Arial" panose="020B0604020202020204" pitchFamily="34" charset="0"/>
              <a:buChar char="•"/>
              <a:defRPr sz="1600">
                <a:solidFill>
                  <a:prstClr val="black"/>
                </a:solidFill>
                <a:latin typeface="Trebuchet MS" panose="020B0703020202090204" pitchFamily="34" charset="0"/>
                <a:ea typeface="Gill Sans Light" charset="0"/>
                <a:cs typeface="Helvetica Light"/>
              </a:defRPr>
            </a:lvl2pPr>
          </a:lstStyle>
          <a:p>
            <a:pPr marL="11112" lvl="1" indent="0">
              <a:buNone/>
            </a:pPr>
            <a:r>
              <a:rPr lang="en-US" b="1" dirty="0">
                <a:solidFill>
                  <a:srgbClr val="9CAD5C"/>
                </a:solidFill>
              </a:rPr>
              <a:t>Dept. of Defense</a:t>
            </a:r>
            <a:endParaRPr lang="en-US" dirty="0"/>
          </a:p>
          <a:p>
            <a:pPr lvl="1"/>
            <a:r>
              <a:rPr lang="en-US" dirty="0"/>
              <a:t>Army Research Institute for Behavioral and Social Sciences</a:t>
            </a:r>
          </a:p>
          <a:p>
            <a:r>
              <a:rPr lang="en-US" dirty="0"/>
              <a:t>    </a:t>
            </a:r>
          </a:p>
        </p:txBody>
      </p:sp>
      <p:pic>
        <p:nvPicPr>
          <p:cNvPr id="31" name="Picture 30">
            <a:extLst>
              <a:ext uri="{FF2B5EF4-FFF2-40B4-BE49-F238E27FC236}">
                <a16:creationId xmlns:a16="http://schemas.microsoft.com/office/drawing/2014/main" id="{76B9D30B-3F3A-E049-AB66-E62AE3A7942B}"/>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8055802" y="1628996"/>
            <a:ext cx="2290686" cy="1947263"/>
          </a:xfrm>
          <a:prstGeom prst="rect">
            <a:avLst/>
          </a:prstGeom>
          <a:ln>
            <a:solidFill>
              <a:schemeClr val="bg2">
                <a:lumMod val="90000"/>
              </a:schemeClr>
            </a:solidFill>
          </a:ln>
        </p:spPr>
      </p:pic>
      <p:sp>
        <p:nvSpPr>
          <p:cNvPr id="32" name="Rectangle 31">
            <a:extLst>
              <a:ext uri="{FF2B5EF4-FFF2-40B4-BE49-F238E27FC236}">
                <a16:creationId xmlns:a16="http://schemas.microsoft.com/office/drawing/2014/main" id="{8714A61A-FE37-6B40-B443-EDE800948003}"/>
              </a:ext>
            </a:extLst>
          </p:cNvPr>
          <p:cNvSpPr/>
          <p:nvPr/>
        </p:nvSpPr>
        <p:spPr>
          <a:xfrm>
            <a:off x="7981588" y="2951553"/>
            <a:ext cx="2290686" cy="40300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TextBox 32">
            <a:extLst>
              <a:ext uri="{FF2B5EF4-FFF2-40B4-BE49-F238E27FC236}">
                <a16:creationId xmlns:a16="http://schemas.microsoft.com/office/drawing/2014/main" id="{AF594454-AEA5-AF48-BDC4-31803C0F3E79}"/>
              </a:ext>
            </a:extLst>
          </p:cNvPr>
          <p:cNvSpPr txBox="1"/>
          <p:nvPr/>
        </p:nvSpPr>
        <p:spPr>
          <a:xfrm>
            <a:off x="8149125" y="2992200"/>
            <a:ext cx="1940715" cy="3154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309563" hangingPunct="0">
              <a:defRPr/>
            </a:pPr>
            <a:r>
              <a:rPr lang="en-US" b="1" kern="0" dirty="0">
                <a:solidFill>
                  <a:srgbClr val="002060"/>
                </a:solidFill>
                <a:latin typeface="ITC Franklin Gothic Std Book" panose="020B0504030503020204" pitchFamily="34" charset="77"/>
                <a:sym typeface="Helvetica Light"/>
              </a:rPr>
              <a:t>DoD: U.S. Army</a:t>
            </a:r>
          </a:p>
        </p:txBody>
      </p:sp>
    </p:spTree>
    <p:extLst>
      <p:ext uri="{BB962C8B-B14F-4D97-AF65-F5344CB8AC3E}">
        <p14:creationId xmlns:p14="http://schemas.microsoft.com/office/powerpoint/2010/main" val="1103174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457FEEA-273F-7A49-A44E-B4360A3F9BEE}"/>
              </a:ext>
            </a:extLst>
          </p:cNvPr>
          <p:cNvPicPr>
            <a:picLocks noChangeAspect="1"/>
          </p:cNvPicPr>
          <p:nvPr/>
        </p:nvPicPr>
        <p:blipFill>
          <a:blip r:embed="rId3"/>
          <a:stretch>
            <a:fillRect/>
          </a:stretch>
        </p:blipFill>
        <p:spPr>
          <a:xfrm>
            <a:off x="1930401" y="1103141"/>
            <a:ext cx="8331198" cy="4981974"/>
          </a:xfrm>
          <a:prstGeom prst="rect">
            <a:avLst/>
          </a:prstGeom>
        </p:spPr>
      </p:pic>
      <p:sp>
        <p:nvSpPr>
          <p:cNvPr id="22" name="Rectangle 21">
            <a:extLst>
              <a:ext uri="{FF2B5EF4-FFF2-40B4-BE49-F238E27FC236}">
                <a16:creationId xmlns:a16="http://schemas.microsoft.com/office/drawing/2014/main" id="{4DA05D4B-C2CE-3C41-B638-58E6F3428618}"/>
              </a:ext>
            </a:extLst>
          </p:cNvPr>
          <p:cNvSpPr/>
          <p:nvPr/>
        </p:nvSpPr>
        <p:spPr>
          <a:xfrm>
            <a:off x="1085001" y="184666"/>
            <a:ext cx="10335879" cy="646331"/>
          </a:xfrm>
          <a:prstGeom prst="rect">
            <a:avLst/>
          </a:prstGeom>
        </p:spPr>
        <p:txBody>
          <a:bodyPr>
            <a:noAutofit/>
          </a:bodyPr>
          <a:lstStyle/>
          <a:p>
            <a:pPr algn="ctr" defTabSz="914400">
              <a:lnSpc>
                <a:spcPct val="90000"/>
              </a:lnSpc>
              <a:spcBef>
                <a:spcPct val="0"/>
              </a:spcBef>
            </a:pPr>
            <a:r>
              <a:rPr lang="en-US" sz="3600" b="1" cap="all" dirty="0">
                <a:solidFill>
                  <a:srgbClr val="E46C0A"/>
                </a:solidFill>
                <a:latin typeface="ITC Franklin Gothic Std Book"/>
                <a:ea typeface="+mj-ea"/>
              </a:rPr>
              <a:t>DSPG DATA SCIENCE FRAMEWORK</a:t>
            </a:r>
          </a:p>
        </p:txBody>
      </p:sp>
    </p:spTree>
    <p:extLst>
      <p:ext uri="{BB962C8B-B14F-4D97-AF65-F5344CB8AC3E}">
        <p14:creationId xmlns:p14="http://schemas.microsoft.com/office/powerpoint/2010/main" val="1215297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134A7-BF02-6844-8185-4795E7A3E7E5}"/>
              </a:ext>
            </a:extLst>
          </p:cNvPr>
          <p:cNvSpPr>
            <a:spLocks noGrp="1"/>
          </p:cNvSpPr>
          <p:nvPr>
            <p:ph type="title"/>
          </p:nvPr>
        </p:nvSpPr>
        <p:spPr>
          <a:xfrm>
            <a:off x="838200" y="143054"/>
            <a:ext cx="10515600" cy="1325563"/>
          </a:xfrm>
        </p:spPr>
        <p:txBody>
          <a:bodyPr vert="horz" lIns="91440" tIns="45720" rIns="91440" bIns="45720" rtlCol="0" anchor="ctr">
            <a:noAutofit/>
          </a:bodyPr>
          <a:lstStyle/>
          <a:p>
            <a:pPr algn="ctr"/>
            <a:r>
              <a:rPr lang="en-US" sz="3600" b="1" cap="all" dirty="0">
                <a:solidFill>
                  <a:srgbClr val="E46C0A"/>
                </a:solidFill>
                <a:latin typeface="ITC Franklin Gothic Std Book"/>
              </a:rPr>
              <a:t>DSPG Trainings Development</a:t>
            </a:r>
          </a:p>
        </p:txBody>
      </p:sp>
      <p:sp>
        <p:nvSpPr>
          <p:cNvPr id="3" name="Content Placeholder 2">
            <a:extLst>
              <a:ext uri="{FF2B5EF4-FFF2-40B4-BE49-F238E27FC236}">
                <a16:creationId xmlns:a16="http://schemas.microsoft.com/office/drawing/2014/main" id="{6F40107E-0673-7046-84C2-890AF7E36AE4}"/>
              </a:ext>
            </a:extLst>
          </p:cNvPr>
          <p:cNvSpPr>
            <a:spLocks noGrp="1"/>
          </p:cNvSpPr>
          <p:nvPr>
            <p:ph idx="1"/>
          </p:nvPr>
        </p:nvSpPr>
        <p:spPr>
          <a:xfrm>
            <a:off x="838200" y="1825625"/>
            <a:ext cx="3618053" cy="4351338"/>
          </a:xfrm>
        </p:spPr>
        <p:txBody>
          <a:bodyPr>
            <a:normAutofit fontScale="77500" lnSpcReduction="20000"/>
          </a:bodyPr>
          <a:lstStyle/>
          <a:p>
            <a:r>
              <a:rPr lang="en-US" dirty="0"/>
              <a:t>DSPG trainings focus on learning data science methods and tools. </a:t>
            </a:r>
          </a:p>
          <a:p>
            <a:r>
              <a:rPr lang="en-US" dirty="0"/>
              <a:t>The students engage in 47 classroom training modules covering the topics. </a:t>
            </a:r>
          </a:p>
          <a:p>
            <a:r>
              <a:rPr lang="en-US" dirty="0"/>
              <a:t>By the end of the program, the students have learned about and used the skills learned in their projects. </a:t>
            </a:r>
          </a:p>
          <a:p>
            <a:r>
              <a:rPr lang="en-US" dirty="0"/>
              <a:t>All students have learned or increased their proficiency in using data science software and tools</a:t>
            </a:r>
            <a:r>
              <a:rPr lang="en-US" dirty="0">
                <a:effectLst/>
              </a:rPr>
              <a:t> </a:t>
            </a:r>
            <a:endParaRPr lang="en-US" dirty="0"/>
          </a:p>
        </p:txBody>
      </p:sp>
      <p:graphicFrame>
        <p:nvGraphicFramePr>
          <p:cNvPr id="5" name="Table 4">
            <a:extLst>
              <a:ext uri="{FF2B5EF4-FFF2-40B4-BE49-F238E27FC236}">
                <a16:creationId xmlns:a16="http://schemas.microsoft.com/office/drawing/2014/main" id="{9797CB6F-3C00-0145-B7FF-B2B93D14435A}"/>
              </a:ext>
            </a:extLst>
          </p:cNvPr>
          <p:cNvGraphicFramePr>
            <a:graphicFrameLocks noGrp="1"/>
          </p:cNvGraphicFramePr>
          <p:nvPr/>
        </p:nvGraphicFramePr>
        <p:xfrm>
          <a:off x="4726325" y="1142873"/>
          <a:ext cx="7047230" cy="5034090"/>
        </p:xfrm>
        <a:graphic>
          <a:graphicData uri="http://schemas.openxmlformats.org/drawingml/2006/table">
            <a:tbl>
              <a:tblPr firstRow="1" firstCol="1" bandRow="1">
                <a:tableStyleId>{5C22544A-7EE6-4342-B048-85BDC9FD1C3A}</a:tableStyleId>
              </a:tblPr>
              <a:tblGrid>
                <a:gridCol w="3521075">
                  <a:extLst>
                    <a:ext uri="{9D8B030D-6E8A-4147-A177-3AD203B41FA5}">
                      <a16:colId xmlns:a16="http://schemas.microsoft.com/office/drawing/2014/main" val="564695934"/>
                    </a:ext>
                  </a:extLst>
                </a:gridCol>
                <a:gridCol w="3526155">
                  <a:extLst>
                    <a:ext uri="{9D8B030D-6E8A-4147-A177-3AD203B41FA5}">
                      <a16:colId xmlns:a16="http://schemas.microsoft.com/office/drawing/2014/main" val="2996289807"/>
                    </a:ext>
                  </a:extLst>
                </a:gridCol>
              </a:tblGrid>
              <a:tr h="0">
                <a:tc>
                  <a:txBody>
                    <a:bodyPr/>
                    <a:lstStyle/>
                    <a:p>
                      <a:pPr marL="198120" marR="180340">
                        <a:lnSpc>
                          <a:spcPct val="105000"/>
                        </a:lnSpc>
                        <a:spcBef>
                          <a:spcPts val="0"/>
                        </a:spcBef>
                        <a:spcAft>
                          <a:spcPts val="0"/>
                        </a:spcAft>
                      </a:pPr>
                      <a:r>
                        <a:rPr lang="en-US" sz="900" dirty="0">
                          <a:effectLst/>
                        </a:rPr>
                        <a:t>Getting Ready</a:t>
                      </a:r>
                      <a:endParaRPr lang="en-US" sz="1400" dirty="0">
                        <a:effectLst/>
                      </a:endParaRPr>
                    </a:p>
                    <a:p>
                      <a:pPr marL="198120" marR="180340">
                        <a:lnSpc>
                          <a:spcPct val="105000"/>
                        </a:lnSpc>
                        <a:spcBef>
                          <a:spcPts val="0"/>
                        </a:spcBef>
                        <a:spcAft>
                          <a:spcPts val="0"/>
                        </a:spcAft>
                      </a:pPr>
                      <a:r>
                        <a:rPr lang="en-US" sz="900" dirty="0">
                          <a:effectLst/>
                        </a:rPr>
                        <a:t>1	SDAD Data Science Process</a:t>
                      </a:r>
                      <a:endParaRPr lang="en-US" sz="1400" dirty="0">
                        <a:effectLst/>
                      </a:endParaRPr>
                    </a:p>
                    <a:p>
                      <a:pPr marL="198120" marR="180340">
                        <a:lnSpc>
                          <a:spcPct val="105000"/>
                        </a:lnSpc>
                        <a:spcBef>
                          <a:spcPts val="0"/>
                        </a:spcBef>
                        <a:spcAft>
                          <a:spcPts val="0"/>
                        </a:spcAft>
                      </a:pPr>
                      <a:r>
                        <a:rPr lang="en-US" sz="900" dirty="0">
                          <a:effectLst/>
                        </a:rPr>
                        <a:t>2	Data Security Requirements</a:t>
                      </a:r>
                      <a:endParaRPr lang="en-US" sz="1400" dirty="0">
                        <a:effectLst/>
                      </a:endParaRPr>
                    </a:p>
                    <a:p>
                      <a:pPr marL="198120" marR="180340">
                        <a:lnSpc>
                          <a:spcPct val="105000"/>
                        </a:lnSpc>
                        <a:spcBef>
                          <a:spcPts val="0"/>
                        </a:spcBef>
                        <a:spcAft>
                          <a:spcPts val="0"/>
                        </a:spcAft>
                      </a:pPr>
                      <a:r>
                        <a:rPr lang="en-US" sz="900" dirty="0">
                          <a:effectLst/>
                        </a:rPr>
                        <a:t>3	Introduction to the SDAD Computing Platforms	</a:t>
                      </a:r>
                      <a:endParaRPr lang="en-US" sz="1400" dirty="0">
                        <a:effectLst/>
                      </a:endParaRPr>
                    </a:p>
                    <a:p>
                      <a:pPr marL="198120" marR="180340">
                        <a:lnSpc>
                          <a:spcPct val="105000"/>
                        </a:lnSpc>
                        <a:spcBef>
                          <a:spcPts val="0"/>
                        </a:spcBef>
                        <a:spcAft>
                          <a:spcPts val="0"/>
                        </a:spcAft>
                      </a:pPr>
                      <a:r>
                        <a:rPr lang="en-US" sz="900" dirty="0">
                          <a:effectLst/>
                        </a:rPr>
                        <a:t>Code Management with Git	</a:t>
                      </a:r>
                      <a:endParaRPr lang="en-US" sz="1400" dirty="0">
                        <a:effectLst/>
                      </a:endParaRPr>
                    </a:p>
                    <a:p>
                      <a:pPr marL="198120" marR="180340">
                        <a:lnSpc>
                          <a:spcPct val="105000"/>
                        </a:lnSpc>
                        <a:spcBef>
                          <a:spcPts val="0"/>
                        </a:spcBef>
                        <a:spcAft>
                          <a:spcPts val="0"/>
                        </a:spcAft>
                      </a:pPr>
                      <a:r>
                        <a:rPr lang="en-US" sz="900" dirty="0">
                          <a:effectLst/>
                        </a:rPr>
                        <a:t>4	Naming Things	</a:t>
                      </a:r>
                      <a:endParaRPr lang="en-US" sz="1400" dirty="0">
                        <a:effectLst/>
                      </a:endParaRPr>
                    </a:p>
                    <a:p>
                      <a:pPr marL="198120" marR="180340">
                        <a:lnSpc>
                          <a:spcPct val="105000"/>
                        </a:lnSpc>
                        <a:spcBef>
                          <a:spcPts val="0"/>
                        </a:spcBef>
                        <a:spcAft>
                          <a:spcPts val="0"/>
                        </a:spcAft>
                      </a:pPr>
                      <a:r>
                        <a:rPr lang="en-US" sz="900" dirty="0">
                          <a:effectLst/>
                        </a:rPr>
                        <a:t>5	Project Setup, Git Setup, Git on your own</a:t>
                      </a:r>
                      <a:endParaRPr lang="en-US" sz="1400" dirty="0">
                        <a:effectLst/>
                      </a:endParaRPr>
                    </a:p>
                    <a:p>
                      <a:pPr marL="198120" marR="180340">
                        <a:lnSpc>
                          <a:spcPct val="105000"/>
                        </a:lnSpc>
                        <a:spcBef>
                          <a:spcPts val="0"/>
                        </a:spcBef>
                        <a:spcAft>
                          <a:spcPts val="0"/>
                        </a:spcAft>
                      </a:pPr>
                      <a:r>
                        <a:rPr lang="en-US" sz="900" dirty="0">
                          <a:effectLst/>
                        </a:rPr>
                        <a:t>6	Git with branches for collaboration</a:t>
                      </a:r>
                      <a:endParaRPr lang="en-US" sz="1400" dirty="0">
                        <a:effectLst/>
                      </a:endParaRPr>
                    </a:p>
                    <a:p>
                      <a:pPr marL="198120" marR="180340">
                        <a:lnSpc>
                          <a:spcPct val="105000"/>
                        </a:lnSpc>
                        <a:spcBef>
                          <a:spcPts val="0"/>
                        </a:spcBef>
                        <a:spcAft>
                          <a:spcPts val="0"/>
                        </a:spcAft>
                      </a:pPr>
                      <a:r>
                        <a:rPr lang="en-US" sz="900" dirty="0">
                          <a:effectLst/>
                        </a:rPr>
                        <a:t>R Basics Boot Camp</a:t>
                      </a:r>
                      <a:endParaRPr lang="en-US" sz="1400" dirty="0">
                        <a:effectLst/>
                      </a:endParaRPr>
                    </a:p>
                    <a:p>
                      <a:pPr marL="198120" marR="180340">
                        <a:lnSpc>
                          <a:spcPct val="105000"/>
                        </a:lnSpc>
                        <a:spcBef>
                          <a:spcPts val="0"/>
                        </a:spcBef>
                        <a:spcAft>
                          <a:spcPts val="0"/>
                        </a:spcAft>
                      </a:pPr>
                      <a:r>
                        <a:rPr lang="en-US" sz="900" dirty="0">
                          <a:effectLst/>
                        </a:rPr>
                        <a:t>7	R Notebooks</a:t>
                      </a:r>
                      <a:endParaRPr lang="en-US" sz="1400" dirty="0">
                        <a:effectLst/>
                      </a:endParaRPr>
                    </a:p>
                    <a:p>
                      <a:pPr marL="198120" marR="180340">
                        <a:lnSpc>
                          <a:spcPct val="105000"/>
                        </a:lnSpc>
                        <a:spcBef>
                          <a:spcPts val="0"/>
                        </a:spcBef>
                        <a:spcAft>
                          <a:spcPts val="0"/>
                        </a:spcAft>
                      </a:pPr>
                      <a:r>
                        <a:rPr lang="en-US" sz="900" dirty="0">
                          <a:effectLst/>
                        </a:rPr>
                        <a:t>8	Strings, Factors, </a:t>
                      </a:r>
                      <a:r>
                        <a:rPr lang="en-US" sz="900" dirty="0" err="1">
                          <a:effectLst/>
                        </a:rPr>
                        <a:t>Numerics</a:t>
                      </a:r>
                      <a:r>
                        <a:rPr lang="en-US" sz="900" dirty="0">
                          <a:effectLst/>
                        </a:rPr>
                        <a:t>, Date, Times	</a:t>
                      </a:r>
                      <a:endParaRPr lang="en-US" sz="1400" dirty="0">
                        <a:effectLst/>
                      </a:endParaRPr>
                    </a:p>
                    <a:p>
                      <a:pPr marL="198120" marR="180340">
                        <a:lnSpc>
                          <a:spcPct val="105000"/>
                        </a:lnSpc>
                        <a:spcBef>
                          <a:spcPts val="0"/>
                        </a:spcBef>
                        <a:spcAft>
                          <a:spcPts val="0"/>
                        </a:spcAft>
                      </a:pPr>
                      <a:r>
                        <a:rPr lang="en-US" sz="900" dirty="0">
                          <a:effectLst/>
                        </a:rPr>
                        <a:t>9	Data Objects</a:t>
                      </a:r>
                      <a:endParaRPr lang="en-US" sz="1400" dirty="0">
                        <a:effectLst/>
                      </a:endParaRPr>
                    </a:p>
                    <a:p>
                      <a:pPr marL="198120" marR="180340">
                        <a:lnSpc>
                          <a:spcPct val="105000"/>
                        </a:lnSpc>
                        <a:spcBef>
                          <a:spcPts val="0"/>
                        </a:spcBef>
                        <a:spcAft>
                          <a:spcPts val="0"/>
                        </a:spcAft>
                      </a:pPr>
                      <a:r>
                        <a:rPr lang="en-US" sz="900" dirty="0">
                          <a:effectLst/>
                        </a:rPr>
                        <a:t>10	Iteration (Loops and Vectorization), Functions</a:t>
                      </a:r>
                      <a:endParaRPr lang="en-US" sz="1400" dirty="0">
                        <a:effectLst/>
                      </a:endParaRPr>
                    </a:p>
                    <a:p>
                      <a:pPr marL="198120" marR="180340">
                        <a:lnSpc>
                          <a:spcPct val="105000"/>
                        </a:lnSpc>
                        <a:spcBef>
                          <a:spcPts val="0"/>
                        </a:spcBef>
                        <a:spcAft>
                          <a:spcPts val="0"/>
                        </a:spcAft>
                      </a:pPr>
                      <a:r>
                        <a:rPr lang="en-US" sz="900" dirty="0">
                          <a:effectLst/>
                        </a:rPr>
                        <a:t>11	Regex</a:t>
                      </a:r>
                      <a:endParaRPr lang="en-US" sz="1400" dirty="0">
                        <a:effectLst/>
                      </a:endParaRPr>
                    </a:p>
                    <a:p>
                      <a:pPr marL="198120" marR="180340">
                        <a:lnSpc>
                          <a:spcPct val="105000"/>
                        </a:lnSpc>
                        <a:spcBef>
                          <a:spcPts val="0"/>
                        </a:spcBef>
                        <a:spcAft>
                          <a:spcPts val="0"/>
                        </a:spcAft>
                      </a:pPr>
                      <a:r>
                        <a:rPr lang="en-US" sz="900" dirty="0">
                          <a:effectLst/>
                        </a:rPr>
                        <a:t>Data Discovery</a:t>
                      </a:r>
                      <a:endParaRPr lang="en-US" sz="1400" dirty="0">
                        <a:effectLst/>
                      </a:endParaRPr>
                    </a:p>
                    <a:p>
                      <a:pPr marL="198120" marR="180340">
                        <a:lnSpc>
                          <a:spcPct val="105000"/>
                        </a:lnSpc>
                        <a:spcBef>
                          <a:spcPts val="0"/>
                        </a:spcBef>
                        <a:spcAft>
                          <a:spcPts val="0"/>
                        </a:spcAft>
                      </a:pPr>
                      <a:r>
                        <a:rPr lang="en-US" sz="900" dirty="0">
                          <a:effectLst/>
                        </a:rPr>
                        <a:t>12	FIELD TRIP: Library of Congress LABS</a:t>
                      </a:r>
                      <a:endParaRPr lang="en-US" sz="1400" dirty="0">
                        <a:effectLst/>
                      </a:endParaRPr>
                    </a:p>
                    <a:p>
                      <a:pPr marL="198120" marR="180340">
                        <a:lnSpc>
                          <a:spcPct val="105000"/>
                        </a:lnSpc>
                        <a:spcBef>
                          <a:spcPts val="0"/>
                        </a:spcBef>
                        <a:spcAft>
                          <a:spcPts val="0"/>
                        </a:spcAft>
                      </a:pPr>
                      <a:r>
                        <a:rPr lang="en-US" sz="900" dirty="0">
                          <a:effectLst/>
                        </a:rPr>
                        <a:t>13	Literature Review</a:t>
                      </a:r>
                      <a:endParaRPr lang="en-US" sz="1400" dirty="0">
                        <a:effectLst/>
                      </a:endParaRPr>
                    </a:p>
                    <a:p>
                      <a:pPr marL="198120" marR="180340">
                        <a:lnSpc>
                          <a:spcPct val="105000"/>
                        </a:lnSpc>
                        <a:spcBef>
                          <a:spcPts val="0"/>
                        </a:spcBef>
                        <a:spcAft>
                          <a:spcPts val="0"/>
                        </a:spcAft>
                      </a:pPr>
                      <a:r>
                        <a:rPr lang="en-US" sz="900" dirty="0">
                          <a:effectLst/>
                        </a:rPr>
                        <a:t>14	Data Inventory &amp; Screening</a:t>
                      </a:r>
                      <a:endParaRPr lang="en-US" sz="1400" dirty="0">
                        <a:effectLst/>
                      </a:endParaRPr>
                    </a:p>
                    <a:p>
                      <a:pPr marL="198120" marR="180340">
                        <a:lnSpc>
                          <a:spcPct val="105000"/>
                        </a:lnSpc>
                        <a:spcBef>
                          <a:spcPts val="0"/>
                        </a:spcBef>
                        <a:spcAft>
                          <a:spcPts val="0"/>
                        </a:spcAft>
                      </a:pPr>
                      <a:r>
                        <a:rPr lang="en-US" sz="900" dirty="0">
                          <a:effectLst/>
                        </a:rPr>
                        <a:t>Research Ethics &amp; Behavioral Experiments	</a:t>
                      </a:r>
                      <a:endParaRPr lang="en-US" sz="1400" dirty="0">
                        <a:effectLst/>
                      </a:endParaRPr>
                    </a:p>
                    <a:p>
                      <a:pPr marL="198120" marR="180340">
                        <a:lnSpc>
                          <a:spcPct val="105000"/>
                        </a:lnSpc>
                        <a:spcBef>
                          <a:spcPts val="0"/>
                        </a:spcBef>
                        <a:spcAft>
                          <a:spcPts val="0"/>
                        </a:spcAft>
                      </a:pPr>
                      <a:r>
                        <a:rPr lang="en-US" sz="900" dirty="0">
                          <a:effectLst/>
                        </a:rPr>
                        <a:t>15	Research Ethics</a:t>
                      </a:r>
                      <a:endParaRPr lang="en-US" sz="1400" dirty="0">
                        <a:effectLst/>
                      </a:endParaRPr>
                    </a:p>
                    <a:p>
                      <a:pPr marL="198120" marR="180340">
                        <a:lnSpc>
                          <a:spcPct val="105000"/>
                        </a:lnSpc>
                        <a:spcBef>
                          <a:spcPts val="0"/>
                        </a:spcBef>
                        <a:spcAft>
                          <a:spcPts val="0"/>
                        </a:spcAft>
                      </a:pPr>
                      <a:r>
                        <a:rPr lang="en-US" sz="900" dirty="0">
                          <a:effectLst/>
                        </a:rPr>
                        <a:t>16	Brown Bag: Data Privacy &amp; Stakeholder Expectations</a:t>
                      </a:r>
                      <a:endParaRPr lang="en-US" sz="1400" dirty="0">
                        <a:effectLst/>
                      </a:endParaRPr>
                    </a:p>
                    <a:p>
                      <a:pPr marL="198120" marR="180340">
                        <a:lnSpc>
                          <a:spcPct val="105000"/>
                        </a:lnSpc>
                        <a:spcBef>
                          <a:spcPts val="0"/>
                        </a:spcBef>
                        <a:spcAft>
                          <a:spcPts val="0"/>
                        </a:spcAft>
                      </a:pPr>
                      <a:r>
                        <a:rPr lang="en-US" sz="900" dirty="0">
                          <a:effectLst/>
                        </a:rPr>
                        <a:t>17	Behavioral Experiments	</a:t>
                      </a:r>
                      <a:endParaRPr lang="en-US" sz="1400" dirty="0">
                        <a:effectLst/>
                      </a:endParaRPr>
                    </a:p>
                    <a:p>
                      <a:pPr marL="198120" marR="180340">
                        <a:lnSpc>
                          <a:spcPct val="105000"/>
                        </a:lnSpc>
                        <a:spcBef>
                          <a:spcPts val="0"/>
                        </a:spcBef>
                        <a:spcAft>
                          <a:spcPts val="0"/>
                        </a:spcAft>
                      </a:pPr>
                      <a:r>
                        <a:rPr lang="en-US" sz="900" dirty="0">
                          <a:effectLst/>
                        </a:rPr>
                        <a:t>Data Ingestion</a:t>
                      </a:r>
                      <a:endParaRPr lang="en-US" sz="1400" dirty="0">
                        <a:effectLst/>
                      </a:endParaRPr>
                    </a:p>
                    <a:p>
                      <a:pPr marL="198120" marR="180340">
                        <a:lnSpc>
                          <a:spcPct val="105000"/>
                        </a:lnSpc>
                        <a:spcBef>
                          <a:spcPts val="0"/>
                        </a:spcBef>
                        <a:spcAft>
                          <a:spcPts val="0"/>
                        </a:spcAft>
                      </a:pPr>
                      <a:r>
                        <a:rPr lang="en-US" sz="900" dirty="0">
                          <a:effectLst/>
                        </a:rPr>
                        <a:t>18	From Files &amp; APIs</a:t>
                      </a:r>
                      <a:endParaRPr lang="en-US" sz="1400" dirty="0">
                        <a:effectLst/>
                      </a:endParaRPr>
                    </a:p>
                    <a:p>
                      <a:pPr marL="198120" marR="180340">
                        <a:lnSpc>
                          <a:spcPct val="105000"/>
                        </a:lnSpc>
                        <a:spcBef>
                          <a:spcPts val="0"/>
                        </a:spcBef>
                        <a:spcAft>
                          <a:spcPts val="0"/>
                        </a:spcAft>
                      </a:pPr>
                      <a:r>
                        <a:rPr lang="en-US" sz="900" dirty="0">
                          <a:effectLst/>
                        </a:rPr>
                        <a:t>19	From Databases &amp; Spatial</a:t>
                      </a:r>
                      <a:endParaRPr lang="en-US" sz="1400" dirty="0">
                        <a:effectLst/>
                      </a:endParaRPr>
                    </a:p>
                    <a:p>
                      <a:pPr marL="198120" marR="180340">
                        <a:lnSpc>
                          <a:spcPct val="105000"/>
                        </a:lnSpc>
                        <a:spcBef>
                          <a:spcPts val="0"/>
                        </a:spcBef>
                        <a:spcAft>
                          <a:spcPts val="0"/>
                        </a:spcAft>
                      </a:pPr>
                      <a:r>
                        <a:rPr lang="en-US" sz="900" dirty="0">
                          <a:effectLst/>
                        </a:rPr>
                        <a:t>Scraping Data </a:t>
                      </a:r>
                      <a:endParaRPr lang="en-US" sz="1400" dirty="0">
                        <a:effectLst/>
                      </a:endParaRPr>
                    </a:p>
                    <a:p>
                      <a:pPr marL="198120" marR="180340">
                        <a:lnSpc>
                          <a:spcPct val="105000"/>
                        </a:lnSpc>
                        <a:spcBef>
                          <a:spcPts val="0"/>
                        </a:spcBef>
                        <a:spcAft>
                          <a:spcPts val="0"/>
                        </a:spcAft>
                      </a:pPr>
                      <a:r>
                        <a:rPr lang="en-US" sz="900" dirty="0">
                          <a:effectLst/>
                        </a:rPr>
                        <a:t>20	Web-Scraping: HTML</a:t>
                      </a:r>
                      <a:endParaRPr lang="en-US" sz="1400" dirty="0">
                        <a:effectLst/>
                      </a:endParaRPr>
                    </a:p>
                    <a:p>
                      <a:pPr marL="198120" marR="180340">
                        <a:lnSpc>
                          <a:spcPct val="105000"/>
                        </a:lnSpc>
                        <a:spcBef>
                          <a:spcPts val="0"/>
                        </a:spcBef>
                        <a:spcAft>
                          <a:spcPts val="0"/>
                        </a:spcAft>
                      </a:pPr>
                      <a:r>
                        <a:rPr lang="en-US" sz="900" dirty="0">
                          <a:effectLst/>
                        </a:rPr>
                        <a:t>21	Web-Scraping: </a:t>
                      </a:r>
                      <a:r>
                        <a:rPr lang="en-US" sz="900" dirty="0" err="1">
                          <a:effectLst/>
                        </a:rPr>
                        <a:t>Javascript</a:t>
                      </a:r>
                      <a:endParaRPr lang="en-US" sz="1400" dirty="0">
                        <a:effectLst/>
                      </a:endParaRPr>
                    </a:p>
                    <a:p>
                      <a:pPr marL="198120" marR="180340">
                        <a:lnSpc>
                          <a:spcPct val="105000"/>
                        </a:lnSpc>
                        <a:spcBef>
                          <a:spcPts val="0"/>
                        </a:spcBef>
                        <a:spcAft>
                          <a:spcPts val="0"/>
                        </a:spcAft>
                      </a:pPr>
                      <a:r>
                        <a:rPr lang="en-US" sz="900" dirty="0">
                          <a:effectLst/>
                        </a:rPr>
                        <a:t>Transforming (&amp; Creating) Data</a:t>
                      </a:r>
                      <a:endParaRPr lang="en-US" sz="1400" dirty="0">
                        <a:effectLst/>
                      </a:endParaRPr>
                    </a:p>
                    <a:p>
                      <a:pPr marL="198120" marR="180340">
                        <a:lnSpc>
                          <a:spcPct val="105000"/>
                        </a:lnSpc>
                        <a:spcBef>
                          <a:spcPts val="0"/>
                        </a:spcBef>
                        <a:spcAft>
                          <a:spcPts val="0"/>
                        </a:spcAft>
                      </a:pPr>
                      <a:r>
                        <a:rPr lang="en-US" sz="900" dirty="0">
                          <a:effectLst/>
                        </a:rPr>
                        <a:t>22	Restructuring on Ingest	</a:t>
                      </a:r>
                      <a:endParaRPr lang="en-US" sz="1400" dirty="0">
                        <a:effectLst/>
                      </a:endParaRPr>
                    </a:p>
                    <a:p>
                      <a:pPr marL="198120" marR="180340">
                        <a:lnSpc>
                          <a:spcPct val="105000"/>
                        </a:lnSpc>
                        <a:spcBef>
                          <a:spcPts val="0"/>
                        </a:spcBef>
                        <a:spcAft>
                          <a:spcPts val="0"/>
                        </a:spcAft>
                      </a:pPr>
                      <a:r>
                        <a:rPr lang="en-US" sz="900" dirty="0">
                          <a:effectLst/>
                        </a:rPr>
                        <a:t>23	Creating Data from Satellite Imagery</a:t>
                      </a:r>
                      <a:endParaRPr lang="en-US" sz="1400" dirty="0">
                        <a:effectLst/>
                      </a:endParaRPr>
                    </a:p>
                    <a:p>
                      <a:pPr marL="0" marR="180340">
                        <a:lnSpc>
                          <a:spcPct val="105000"/>
                        </a:lnSpc>
                        <a:spcBef>
                          <a:spcPts val="0"/>
                        </a:spcBef>
                        <a:spcAft>
                          <a:spcPts val="0"/>
                        </a:spcAft>
                      </a:pPr>
                      <a:r>
                        <a:rPr lang="en-US" sz="900" dirty="0">
                          <a:effectLst/>
                        </a:rPr>
                        <a:t>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98120" marR="180340">
                        <a:lnSpc>
                          <a:spcPct val="105000"/>
                        </a:lnSpc>
                        <a:spcBef>
                          <a:spcPts val="0"/>
                        </a:spcBef>
                        <a:spcAft>
                          <a:spcPts val="0"/>
                        </a:spcAft>
                      </a:pPr>
                      <a:r>
                        <a:rPr lang="en-US" sz="900" dirty="0">
                          <a:effectLst/>
                        </a:rPr>
                        <a:t>Data Management</a:t>
                      </a:r>
                      <a:endParaRPr lang="en-US" sz="1400" dirty="0">
                        <a:effectLst/>
                      </a:endParaRPr>
                    </a:p>
                    <a:p>
                      <a:pPr marL="198120" marR="180340">
                        <a:lnSpc>
                          <a:spcPct val="105000"/>
                        </a:lnSpc>
                        <a:spcBef>
                          <a:spcPts val="0"/>
                        </a:spcBef>
                        <a:spcAft>
                          <a:spcPts val="0"/>
                        </a:spcAft>
                      </a:pPr>
                      <a:r>
                        <a:rPr lang="en-US" sz="900" dirty="0">
                          <a:effectLst/>
                        </a:rPr>
                        <a:t>24	Storage, Security, Destruction</a:t>
                      </a:r>
                      <a:endParaRPr lang="en-US" sz="1400" dirty="0">
                        <a:effectLst/>
                      </a:endParaRPr>
                    </a:p>
                    <a:p>
                      <a:pPr marL="198120" marR="180340">
                        <a:lnSpc>
                          <a:spcPct val="105000"/>
                        </a:lnSpc>
                        <a:spcBef>
                          <a:spcPts val="0"/>
                        </a:spcBef>
                        <a:spcAft>
                          <a:spcPts val="0"/>
                        </a:spcAft>
                      </a:pPr>
                      <a:r>
                        <a:rPr lang="en-US" sz="900" dirty="0">
                          <a:effectLst/>
                        </a:rPr>
                        <a:t>25	Metadata</a:t>
                      </a:r>
                      <a:endParaRPr lang="en-US" sz="1400" dirty="0">
                        <a:effectLst/>
                      </a:endParaRPr>
                    </a:p>
                    <a:p>
                      <a:pPr marL="198120" marR="180340">
                        <a:lnSpc>
                          <a:spcPct val="105000"/>
                        </a:lnSpc>
                        <a:spcBef>
                          <a:spcPts val="0"/>
                        </a:spcBef>
                        <a:spcAft>
                          <a:spcPts val="0"/>
                        </a:spcAft>
                      </a:pPr>
                      <a:r>
                        <a:rPr lang="en-US" sz="900" dirty="0">
                          <a:effectLst/>
                        </a:rPr>
                        <a:t>Data Profiling </a:t>
                      </a:r>
                      <a:endParaRPr lang="en-US" sz="1400" dirty="0">
                        <a:effectLst/>
                      </a:endParaRPr>
                    </a:p>
                    <a:p>
                      <a:pPr marL="198120" marR="180340">
                        <a:lnSpc>
                          <a:spcPct val="105000"/>
                        </a:lnSpc>
                        <a:spcBef>
                          <a:spcPts val="0"/>
                        </a:spcBef>
                        <a:spcAft>
                          <a:spcPts val="0"/>
                        </a:spcAft>
                      </a:pPr>
                      <a:r>
                        <a:rPr lang="en-US" sz="900" dirty="0">
                          <a:effectLst/>
                        </a:rPr>
                        <a:t>26	Structure</a:t>
                      </a:r>
                      <a:endParaRPr lang="en-US" sz="1400" dirty="0">
                        <a:effectLst/>
                      </a:endParaRPr>
                    </a:p>
                    <a:p>
                      <a:pPr marL="198120" marR="180340">
                        <a:lnSpc>
                          <a:spcPct val="105000"/>
                        </a:lnSpc>
                        <a:spcBef>
                          <a:spcPts val="0"/>
                        </a:spcBef>
                        <a:spcAft>
                          <a:spcPts val="0"/>
                        </a:spcAft>
                      </a:pPr>
                      <a:r>
                        <a:rPr lang="en-US" sz="900" dirty="0">
                          <a:effectLst/>
                        </a:rPr>
                        <a:t>27	Quality	</a:t>
                      </a:r>
                      <a:endParaRPr lang="en-US" sz="1400" dirty="0">
                        <a:effectLst/>
                      </a:endParaRPr>
                    </a:p>
                    <a:p>
                      <a:pPr marL="198120" marR="180340">
                        <a:lnSpc>
                          <a:spcPct val="105000"/>
                        </a:lnSpc>
                        <a:spcBef>
                          <a:spcPts val="0"/>
                        </a:spcBef>
                        <a:spcAft>
                          <a:spcPts val="0"/>
                        </a:spcAft>
                      </a:pPr>
                      <a:r>
                        <a:rPr lang="en-US" sz="900" dirty="0">
                          <a:effectLst/>
                        </a:rPr>
                        <a:t>28	Metadata &amp; Provenance</a:t>
                      </a:r>
                      <a:endParaRPr lang="en-US" sz="1400" dirty="0">
                        <a:effectLst/>
                      </a:endParaRPr>
                    </a:p>
                    <a:p>
                      <a:pPr marL="198120" marR="180340">
                        <a:lnSpc>
                          <a:spcPct val="105000"/>
                        </a:lnSpc>
                        <a:spcBef>
                          <a:spcPts val="0"/>
                        </a:spcBef>
                        <a:spcAft>
                          <a:spcPts val="0"/>
                        </a:spcAft>
                      </a:pPr>
                      <a:r>
                        <a:rPr lang="en-US" sz="900" dirty="0">
                          <a:effectLst/>
                        </a:rPr>
                        <a:t>Data Preparation</a:t>
                      </a:r>
                      <a:endParaRPr lang="en-US" sz="1400" dirty="0">
                        <a:effectLst/>
                      </a:endParaRPr>
                    </a:p>
                    <a:p>
                      <a:pPr marL="198120" marR="180340">
                        <a:lnSpc>
                          <a:spcPct val="105000"/>
                        </a:lnSpc>
                        <a:spcBef>
                          <a:spcPts val="0"/>
                        </a:spcBef>
                        <a:spcAft>
                          <a:spcPts val="0"/>
                        </a:spcAft>
                      </a:pPr>
                      <a:r>
                        <a:rPr lang="en-US" sz="900" dirty="0">
                          <a:effectLst/>
                        </a:rPr>
                        <a:t>29	Restructuring</a:t>
                      </a:r>
                      <a:endParaRPr lang="en-US" sz="1400" dirty="0">
                        <a:effectLst/>
                      </a:endParaRPr>
                    </a:p>
                    <a:p>
                      <a:pPr marL="198120" marR="180340">
                        <a:lnSpc>
                          <a:spcPct val="105000"/>
                        </a:lnSpc>
                        <a:spcBef>
                          <a:spcPts val="0"/>
                        </a:spcBef>
                        <a:spcAft>
                          <a:spcPts val="0"/>
                        </a:spcAft>
                      </a:pPr>
                      <a:r>
                        <a:rPr lang="en-US" sz="900" dirty="0">
                          <a:effectLst/>
                        </a:rPr>
                        <a:t>30	Cleaning</a:t>
                      </a:r>
                      <a:endParaRPr lang="en-US" sz="1400" dirty="0">
                        <a:effectLst/>
                      </a:endParaRPr>
                    </a:p>
                    <a:p>
                      <a:pPr marL="198120" marR="180340">
                        <a:lnSpc>
                          <a:spcPct val="105000"/>
                        </a:lnSpc>
                        <a:spcBef>
                          <a:spcPts val="0"/>
                        </a:spcBef>
                        <a:spcAft>
                          <a:spcPts val="0"/>
                        </a:spcAft>
                      </a:pPr>
                      <a:r>
                        <a:rPr lang="en-US" sz="900" dirty="0">
                          <a:effectLst/>
                        </a:rPr>
                        <a:t>31	Transformation</a:t>
                      </a:r>
                      <a:endParaRPr lang="en-US" sz="1400" dirty="0">
                        <a:effectLst/>
                      </a:endParaRPr>
                    </a:p>
                    <a:p>
                      <a:pPr marL="198120" marR="180340">
                        <a:lnSpc>
                          <a:spcPct val="105000"/>
                        </a:lnSpc>
                        <a:spcBef>
                          <a:spcPts val="0"/>
                        </a:spcBef>
                        <a:spcAft>
                          <a:spcPts val="0"/>
                        </a:spcAft>
                      </a:pPr>
                      <a:r>
                        <a:rPr lang="en-US" sz="900" dirty="0">
                          <a:effectLst/>
                        </a:rPr>
                        <a:t>32	Joining</a:t>
                      </a:r>
                      <a:endParaRPr lang="en-US" sz="1400" dirty="0">
                        <a:effectLst/>
                      </a:endParaRPr>
                    </a:p>
                    <a:p>
                      <a:pPr marL="198120" marR="180340">
                        <a:lnSpc>
                          <a:spcPct val="105000"/>
                        </a:lnSpc>
                        <a:spcBef>
                          <a:spcPts val="0"/>
                        </a:spcBef>
                        <a:spcAft>
                          <a:spcPts val="0"/>
                        </a:spcAft>
                      </a:pPr>
                      <a:r>
                        <a:rPr lang="en-US" sz="900" dirty="0">
                          <a:effectLst/>
                        </a:rPr>
                        <a:t>33	Deduplication</a:t>
                      </a:r>
                      <a:endParaRPr lang="en-US" sz="1400" dirty="0">
                        <a:effectLst/>
                      </a:endParaRPr>
                    </a:p>
                    <a:p>
                      <a:pPr marL="198120" marR="180340">
                        <a:lnSpc>
                          <a:spcPct val="105000"/>
                        </a:lnSpc>
                        <a:spcBef>
                          <a:spcPts val="0"/>
                        </a:spcBef>
                        <a:spcAft>
                          <a:spcPts val="0"/>
                        </a:spcAft>
                      </a:pPr>
                      <a:r>
                        <a:rPr lang="en-US" sz="900" dirty="0">
                          <a:effectLst/>
                        </a:rPr>
                        <a:t>Data Exploration &amp; Analysis	</a:t>
                      </a:r>
                      <a:endParaRPr lang="en-US" sz="1400" dirty="0">
                        <a:effectLst/>
                      </a:endParaRPr>
                    </a:p>
                    <a:p>
                      <a:pPr marL="198120" marR="180340">
                        <a:lnSpc>
                          <a:spcPct val="105000"/>
                        </a:lnSpc>
                        <a:spcBef>
                          <a:spcPts val="0"/>
                        </a:spcBef>
                        <a:spcAft>
                          <a:spcPts val="0"/>
                        </a:spcAft>
                      </a:pPr>
                      <a:r>
                        <a:rPr lang="en-US" sz="900" dirty="0">
                          <a:effectLst/>
                        </a:rPr>
                        <a:t>34	Exploration &amp; Visualization</a:t>
                      </a:r>
                      <a:endParaRPr lang="en-US" sz="1400" dirty="0">
                        <a:effectLst/>
                      </a:endParaRPr>
                    </a:p>
                    <a:p>
                      <a:pPr marL="198120" marR="180340">
                        <a:lnSpc>
                          <a:spcPct val="105000"/>
                        </a:lnSpc>
                        <a:spcBef>
                          <a:spcPts val="0"/>
                        </a:spcBef>
                        <a:spcAft>
                          <a:spcPts val="0"/>
                        </a:spcAft>
                      </a:pPr>
                      <a:r>
                        <a:rPr lang="en-US" sz="900" dirty="0">
                          <a:effectLst/>
                        </a:rPr>
                        <a:t>35	Mapping</a:t>
                      </a:r>
                      <a:endParaRPr lang="en-US" sz="1400" dirty="0">
                        <a:effectLst/>
                      </a:endParaRPr>
                    </a:p>
                    <a:p>
                      <a:pPr marL="198120" marR="180340">
                        <a:lnSpc>
                          <a:spcPct val="105000"/>
                        </a:lnSpc>
                        <a:spcBef>
                          <a:spcPts val="0"/>
                        </a:spcBef>
                        <a:spcAft>
                          <a:spcPts val="0"/>
                        </a:spcAft>
                      </a:pPr>
                      <a:r>
                        <a:rPr lang="en-US" sz="900" dirty="0">
                          <a:effectLst/>
                        </a:rPr>
                        <a:t>36	Text Mining</a:t>
                      </a:r>
                      <a:endParaRPr lang="en-US" sz="1400" dirty="0">
                        <a:effectLst/>
                      </a:endParaRPr>
                    </a:p>
                    <a:p>
                      <a:pPr marL="198120" marR="180340">
                        <a:lnSpc>
                          <a:spcPct val="105000"/>
                        </a:lnSpc>
                        <a:spcBef>
                          <a:spcPts val="0"/>
                        </a:spcBef>
                        <a:spcAft>
                          <a:spcPts val="0"/>
                        </a:spcAft>
                      </a:pPr>
                      <a:r>
                        <a:rPr lang="en-US" sz="900" dirty="0">
                          <a:effectLst/>
                        </a:rPr>
                        <a:t>Media Interaction</a:t>
                      </a:r>
                      <a:endParaRPr lang="en-US" sz="1400" dirty="0">
                        <a:effectLst/>
                      </a:endParaRPr>
                    </a:p>
                    <a:p>
                      <a:pPr marL="198120" marR="180340">
                        <a:lnSpc>
                          <a:spcPct val="105000"/>
                        </a:lnSpc>
                        <a:spcBef>
                          <a:spcPts val="0"/>
                        </a:spcBef>
                        <a:spcAft>
                          <a:spcPts val="0"/>
                        </a:spcAft>
                      </a:pPr>
                      <a:r>
                        <a:rPr lang="en-US" sz="900" dirty="0">
                          <a:effectLst/>
                        </a:rPr>
                        <a:t>37	Media Writing </a:t>
                      </a:r>
                      <a:endParaRPr lang="en-US" sz="1400" dirty="0">
                        <a:effectLst/>
                      </a:endParaRPr>
                    </a:p>
                    <a:p>
                      <a:pPr marL="198120" marR="180340">
                        <a:lnSpc>
                          <a:spcPct val="105000"/>
                        </a:lnSpc>
                        <a:spcBef>
                          <a:spcPts val="0"/>
                        </a:spcBef>
                        <a:spcAft>
                          <a:spcPts val="0"/>
                        </a:spcAft>
                      </a:pPr>
                      <a:r>
                        <a:rPr lang="en-US" sz="900" dirty="0">
                          <a:effectLst/>
                        </a:rPr>
                        <a:t>38	Media Speaking</a:t>
                      </a:r>
                      <a:endParaRPr lang="en-US" sz="1400" dirty="0">
                        <a:effectLst/>
                      </a:endParaRPr>
                    </a:p>
                    <a:p>
                      <a:pPr marL="198120" marR="180340">
                        <a:lnSpc>
                          <a:spcPct val="105000"/>
                        </a:lnSpc>
                        <a:spcBef>
                          <a:spcPts val="0"/>
                        </a:spcBef>
                        <a:spcAft>
                          <a:spcPts val="0"/>
                        </a:spcAft>
                      </a:pPr>
                      <a:r>
                        <a:rPr lang="en-US" sz="900" dirty="0">
                          <a:effectLst/>
                        </a:rPr>
                        <a:t>Data Modeling</a:t>
                      </a:r>
                      <a:endParaRPr lang="en-US" sz="1400" dirty="0">
                        <a:effectLst/>
                      </a:endParaRPr>
                    </a:p>
                    <a:p>
                      <a:pPr marL="198120" marR="180340">
                        <a:lnSpc>
                          <a:spcPct val="105000"/>
                        </a:lnSpc>
                        <a:spcBef>
                          <a:spcPts val="0"/>
                        </a:spcBef>
                        <a:spcAft>
                          <a:spcPts val="0"/>
                        </a:spcAft>
                      </a:pPr>
                      <a:r>
                        <a:rPr lang="en-US" sz="900" dirty="0">
                          <a:effectLst/>
                        </a:rPr>
                        <a:t>39	Modeling: Social Network Analysis</a:t>
                      </a:r>
                      <a:endParaRPr lang="en-US" sz="1400" dirty="0">
                        <a:effectLst/>
                      </a:endParaRPr>
                    </a:p>
                    <a:p>
                      <a:pPr marL="198120" marR="180340">
                        <a:lnSpc>
                          <a:spcPct val="105000"/>
                        </a:lnSpc>
                        <a:spcBef>
                          <a:spcPts val="0"/>
                        </a:spcBef>
                        <a:spcAft>
                          <a:spcPts val="0"/>
                        </a:spcAft>
                      </a:pPr>
                      <a:r>
                        <a:rPr lang="en-US" sz="900" dirty="0">
                          <a:effectLst/>
                        </a:rPr>
                        <a:t>40	Modeling: Regression / GLM</a:t>
                      </a:r>
                      <a:endParaRPr lang="en-US" sz="1400" dirty="0">
                        <a:effectLst/>
                      </a:endParaRPr>
                    </a:p>
                    <a:p>
                      <a:pPr marL="198120" marR="180340">
                        <a:lnSpc>
                          <a:spcPct val="105000"/>
                        </a:lnSpc>
                        <a:spcBef>
                          <a:spcPts val="0"/>
                        </a:spcBef>
                        <a:spcAft>
                          <a:spcPts val="0"/>
                        </a:spcAft>
                      </a:pPr>
                      <a:r>
                        <a:rPr lang="en-US" sz="900" dirty="0">
                          <a:effectLst/>
                        </a:rPr>
                        <a:t>41	Modeling: Classification &amp; Clustering</a:t>
                      </a:r>
                      <a:endParaRPr lang="en-US" sz="1400" dirty="0">
                        <a:effectLst/>
                      </a:endParaRPr>
                    </a:p>
                    <a:p>
                      <a:pPr marL="198120" marR="180340">
                        <a:lnSpc>
                          <a:spcPct val="105000"/>
                        </a:lnSpc>
                        <a:spcBef>
                          <a:spcPts val="0"/>
                        </a:spcBef>
                        <a:spcAft>
                          <a:spcPts val="0"/>
                        </a:spcAft>
                      </a:pPr>
                      <a:r>
                        <a:rPr lang="en-US" sz="900" dirty="0">
                          <a:effectLst/>
                        </a:rPr>
                        <a:t>42	Modeling: Decision Trees</a:t>
                      </a:r>
                      <a:endParaRPr lang="en-US" sz="1400" dirty="0">
                        <a:effectLst/>
                      </a:endParaRPr>
                    </a:p>
                    <a:p>
                      <a:pPr marL="198120" marR="180340">
                        <a:lnSpc>
                          <a:spcPct val="105000"/>
                        </a:lnSpc>
                        <a:spcBef>
                          <a:spcPts val="0"/>
                        </a:spcBef>
                        <a:spcAft>
                          <a:spcPts val="0"/>
                        </a:spcAft>
                      </a:pPr>
                      <a:r>
                        <a:rPr lang="en-US" sz="900" dirty="0">
                          <a:effectLst/>
                        </a:rPr>
                        <a:t>Data Presentation</a:t>
                      </a:r>
                      <a:endParaRPr lang="en-US" sz="1400" dirty="0">
                        <a:effectLst/>
                      </a:endParaRPr>
                    </a:p>
                    <a:p>
                      <a:pPr marL="198120" marR="180340">
                        <a:lnSpc>
                          <a:spcPct val="105000"/>
                        </a:lnSpc>
                        <a:spcBef>
                          <a:spcPts val="0"/>
                        </a:spcBef>
                        <a:spcAft>
                          <a:spcPts val="0"/>
                        </a:spcAft>
                      </a:pPr>
                      <a:r>
                        <a:rPr lang="en-US" sz="900" dirty="0">
                          <a:effectLst/>
                        </a:rPr>
                        <a:t>43	APIs	</a:t>
                      </a:r>
                      <a:endParaRPr lang="en-US" sz="1400" dirty="0">
                        <a:effectLst/>
                      </a:endParaRPr>
                    </a:p>
                    <a:p>
                      <a:pPr marL="198120" marR="180340">
                        <a:lnSpc>
                          <a:spcPct val="105000"/>
                        </a:lnSpc>
                        <a:spcBef>
                          <a:spcPts val="0"/>
                        </a:spcBef>
                        <a:spcAft>
                          <a:spcPts val="0"/>
                        </a:spcAft>
                      </a:pPr>
                      <a:r>
                        <a:rPr lang="en-US" sz="900" dirty="0">
                          <a:effectLst/>
                        </a:rPr>
                        <a:t>44	Graphics Cookbook</a:t>
                      </a:r>
                      <a:endParaRPr lang="en-US" sz="1400" dirty="0">
                        <a:effectLst/>
                      </a:endParaRPr>
                    </a:p>
                    <a:p>
                      <a:pPr marL="198120" marR="180340">
                        <a:lnSpc>
                          <a:spcPct val="105000"/>
                        </a:lnSpc>
                        <a:spcBef>
                          <a:spcPts val="0"/>
                        </a:spcBef>
                        <a:spcAft>
                          <a:spcPts val="0"/>
                        </a:spcAft>
                      </a:pPr>
                      <a:r>
                        <a:rPr lang="en-US" sz="900" dirty="0">
                          <a:effectLst/>
                        </a:rPr>
                        <a:t>45	Latex</a:t>
                      </a:r>
                      <a:endParaRPr lang="en-US" sz="1400" dirty="0">
                        <a:effectLst/>
                      </a:endParaRPr>
                    </a:p>
                    <a:p>
                      <a:pPr marL="198120" marR="180340">
                        <a:lnSpc>
                          <a:spcPct val="105000"/>
                        </a:lnSpc>
                        <a:spcBef>
                          <a:spcPts val="0"/>
                        </a:spcBef>
                        <a:spcAft>
                          <a:spcPts val="0"/>
                        </a:spcAft>
                      </a:pPr>
                      <a:r>
                        <a:rPr lang="en-US" sz="900" dirty="0">
                          <a:effectLst/>
                        </a:rPr>
                        <a:t>46	Shiny Documents &amp; Dashboards, part 1</a:t>
                      </a:r>
                      <a:endParaRPr lang="en-US" sz="1400" dirty="0">
                        <a:effectLst/>
                      </a:endParaRPr>
                    </a:p>
                    <a:p>
                      <a:pPr marL="198120" marR="180340">
                        <a:lnSpc>
                          <a:spcPct val="105000"/>
                        </a:lnSpc>
                        <a:spcBef>
                          <a:spcPts val="0"/>
                        </a:spcBef>
                        <a:spcAft>
                          <a:spcPts val="0"/>
                        </a:spcAft>
                      </a:pPr>
                      <a:r>
                        <a:rPr lang="en-US" sz="900" dirty="0">
                          <a:effectLst/>
                        </a:rPr>
                        <a:t>47	Shiny Documents &amp; Dashboards, part 2</a:t>
                      </a:r>
                      <a:endParaRPr lang="en-US" sz="1400" dirty="0">
                        <a:effectLst/>
                      </a:endParaRPr>
                    </a:p>
                    <a:p>
                      <a:pPr marL="0" marR="180340">
                        <a:lnSpc>
                          <a:spcPct val="105000"/>
                        </a:lnSpc>
                        <a:spcBef>
                          <a:spcPts val="0"/>
                        </a:spcBef>
                        <a:spcAft>
                          <a:spcPts val="0"/>
                        </a:spcAft>
                      </a:pPr>
                      <a:r>
                        <a:rPr lang="en-US" sz="900" dirty="0">
                          <a:effectLst/>
                        </a:rPr>
                        <a:t>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71012329"/>
                  </a:ext>
                </a:extLst>
              </a:tr>
            </a:tbl>
          </a:graphicData>
        </a:graphic>
      </p:graphicFrame>
    </p:spTree>
    <p:extLst>
      <p:ext uri="{BB962C8B-B14F-4D97-AF65-F5344CB8AC3E}">
        <p14:creationId xmlns:p14="http://schemas.microsoft.com/office/powerpoint/2010/main" val="2458672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4ACCA-6196-9348-9745-8A70E4BEB211}"/>
              </a:ext>
            </a:extLst>
          </p:cNvPr>
          <p:cNvSpPr>
            <a:spLocks noGrp="1"/>
          </p:cNvSpPr>
          <p:nvPr>
            <p:ph type="title"/>
          </p:nvPr>
        </p:nvSpPr>
        <p:spPr>
          <a:xfrm>
            <a:off x="500744" y="365125"/>
            <a:ext cx="4885560" cy="1507218"/>
          </a:xfrm>
        </p:spPr>
        <p:txBody>
          <a:bodyPr vert="horz" lIns="91440" tIns="45720" rIns="91440" bIns="45720" rtlCol="0" anchor="ctr">
            <a:noAutofit/>
          </a:bodyPr>
          <a:lstStyle/>
          <a:p>
            <a:pPr algn="ctr"/>
            <a:r>
              <a:rPr lang="en-US" sz="3600" b="1" cap="all" dirty="0">
                <a:solidFill>
                  <a:srgbClr val="E46C0A"/>
                </a:solidFill>
                <a:latin typeface="ITC Franklin Gothic Std Book"/>
              </a:rPr>
              <a:t>DSPG Trainings Development</a:t>
            </a:r>
          </a:p>
        </p:txBody>
      </p:sp>
      <p:pic>
        <p:nvPicPr>
          <p:cNvPr id="5" name="Content Placeholder 4" descr="Text&#10;&#10;Description automatically generated">
            <a:extLst>
              <a:ext uri="{FF2B5EF4-FFF2-40B4-BE49-F238E27FC236}">
                <a16:creationId xmlns:a16="http://schemas.microsoft.com/office/drawing/2014/main" id="{3BBDF8D8-911F-E84A-B5D6-CE9CABD74348}"/>
              </a:ext>
            </a:extLst>
          </p:cNvPr>
          <p:cNvPicPr>
            <a:picLocks noGrp="1" noChangeAspect="1"/>
          </p:cNvPicPr>
          <p:nvPr>
            <p:ph idx="1"/>
          </p:nvPr>
        </p:nvPicPr>
        <p:blipFill>
          <a:blip r:embed="rId3"/>
          <a:stretch>
            <a:fillRect/>
          </a:stretch>
        </p:blipFill>
        <p:spPr>
          <a:xfrm>
            <a:off x="350966" y="2338309"/>
            <a:ext cx="5029374" cy="3787253"/>
          </a:xfrm>
        </p:spPr>
      </p:pic>
      <p:pic>
        <p:nvPicPr>
          <p:cNvPr id="8" name="Picture 7" descr="Graphical user interface, text&#10;&#10;Description automatically generated">
            <a:extLst>
              <a:ext uri="{FF2B5EF4-FFF2-40B4-BE49-F238E27FC236}">
                <a16:creationId xmlns:a16="http://schemas.microsoft.com/office/drawing/2014/main" id="{99CBA0F1-3B96-9B40-B1AD-80731A991C8C}"/>
              </a:ext>
            </a:extLst>
          </p:cNvPr>
          <p:cNvPicPr>
            <a:picLocks noChangeAspect="1"/>
          </p:cNvPicPr>
          <p:nvPr/>
        </p:nvPicPr>
        <p:blipFill>
          <a:blip r:embed="rId4"/>
          <a:stretch>
            <a:fillRect/>
          </a:stretch>
        </p:blipFill>
        <p:spPr>
          <a:xfrm>
            <a:off x="5667095" y="574326"/>
            <a:ext cx="5890230" cy="5918548"/>
          </a:xfrm>
          <a:prstGeom prst="rect">
            <a:avLst/>
          </a:prstGeom>
        </p:spPr>
      </p:pic>
      <p:pic>
        <p:nvPicPr>
          <p:cNvPr id="10" name="Picture 9" descr="A screenshot of a computer&#10;&#10;Description automatically generated with medium confidence">
            <a:extLst>
              <a:ext uri="{FF2B5EF4-FFF2-40B4-BE49-F238E27FC236}">
                <a16:creationId xmlns:a16="http://schemas.microsoft.com/office/drawing/2014/main" id="{0F2F507D-ABC5-CE45-8A4A-284527B2C2B4}"/>
              </a:ext>
            </a:extLst>
          </p:cNvPr>
          <p:cNvPicPr>
            <a:picLocks noChangeAspect="1"/>
          </p:cNvPicPr>
          <p:nvPr/>
        </p:nvPicPr>
        <p:blipFill>
          <a:blip r:embed="rId5"/>
          <a:stretch>
            <a:fillRect/>
          </a:stretch>
        </p:blipFill>
        <p:spPr>
          <a:xfrm>
            <a:off x="8434179" y="2627686"/>
            <a:ext cx="3486150" cy="2470150"/>
          </a:xfrm>
          <a:prstGeom prst="rect">
            <a:avLst/>
          </a:prstGeom>
          <a:effectLst>
            <a:outerShdw blurRad="67475" dist="129678" dir="8100000" sx="98956" sy="98956" algn="tr" rotWithShape="0">
              <a:schemeClr val="bg1">
                <a:alpha val="40000"/>
              </a:schemeClr>
            </a:outerShdw>
          </a:effectLst>
        </p:spPr>
      </p:pic>
      <p:sp>
        <p:nvSpPr>
          <p:cNvPr id="11" name="Rectangle 10">
            <a:extLst>
              <a:ext uri="{FF2B5EF4-FFF2-40B4-BE49-F238E27FC236}">
                <a16:creationId xmlns:a16="http://schemas.microsoft.com/office/drawing/2014/main" id="{95BEE54C-C149-A74F-8628-E58D0A9B3925}"/>
              </a:ext>
            </a:extLst>
          </p:cNvPr>
          <p:cNvSpPr/>
          <p:nvPr/>
        </p:nvSpPr>
        <p:spPr>
          <a:xfrm>
            <a:off x="7047166" y="180459"/>
            <a:ext cx="3130088" cy="369332"/>
          </a:xfrm>
          <a:prstGeom prst="rect">
            <a:avLst/>
          </a:prstGeom>
        </p:spPr>
        <p:txBody>
          <a:bodyPr wrap="none">
            <a:spAutoFit/>
          </a:bodyPr>
          <a:lstStyle/>
          <a:p>
            <a:r>
              <a:rPr lang="en-US" dirty="0"/>
              <a:t>https://</a:t>
            </a:r>
            <a:r>
              <a:rPr lang="en-US" dirty="0" err="1"/>
              <a:t>youtu.be</a:t>
            </a:r>
            <a:r>
              <a:rPr lang="en-US" dirty="0"/>
              <a:t>/G12RfEG4V-Q</a:t>
            </a:r>
          </a:p>
        </p:txBody>
      </p:sp>
      <p:sp>
        <p:nvSpPr>
          <p:cNvPr id="12" name="Rectangle 11">
            <a:extLst>
              <a:ext uri="{FF2B5EF4-FFF2-40B4-BE49-F238E27FC236}">
                <a16:creationId xmlns:a16="http://schemas.microsoft.com/office/drawing/2014/main" id="{2D8F5D76-A6C6-654A-9D68-18716F58D138}"/>
              </a:ext>
            </a:extLst>
          </p:cNvPr>
          <p:cNvSpPr/>
          <p:nvPr/>
        </p:nvSpPr>
        <p:spPr>
          <a:xfrm>
            <a:off x="350966" y="1936049"/>
            <a:ext cx="5316129" cy="338554"/>
          </a:xfrm>
          <a:prstGeom prst="rect">
            <a:avLst/>
          </a:prstGeom>
        </p:spPr>
        <p:txBody>
          <a:bodyPr wrap="square">
            <a:spAutoFit/>
          </a:bodyPr>
          <a:lstStyle/>
          <a:p>
            <a:r>
              <a:rPr lang="en-US" sz="1600" dirty="0"/>
              <a:t>https://</a:t>
            </a:r>
            <a:r>
              <a:rPr lang="en-US" sz="1600" dirty="0" err="1"/>
              <a:t>github.com</a:t>
            </a:r>
            <a:r>
              <a:rPr lang="en-US" sz="1600" dirty="0"/>
              <a:t>/DSPG-Young-Scholars-Program/Training</a:t>
            </a:r>
          </a:p>
        </p:txBody>
      </p:sp>
    </p:spTree>
    <p:extLst>
      <p:ext uri="{BB962C8B-B14F-4D97-AF65-F5344CB8AC3E}">
        <p14:creationId xmlns:p14="http://schemas.microsoft.com/office/powerpoint/2010/main" val="1417577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0A34281-EE7B-F940-AAE3-32B42E711AB5}"/>
              </a:ext>
            </a:extLst>
          </p:cNvPr>
          <p:cNvSpPr/>
          <p:nvPr/>
        </p:nvSpPr>
        <p:spPr>
          <a:xfrm>
            <a:off x="4071486" y="6365100"/>
            <a:ext cx="8120514" cy="5053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056A0049-6DF8-1C49-8DE5-80D038551401}"/>
              </a:ext>
            </a:extLst>
          </p:cNvPr>
          <p:cNvSpPr>
            <a:spLocks noGrp="1"/>
          </p:cNvSpPr>
          <p:nvPr>
            <p:ph type="title"/>
          </p:nvPr>
        </p:nvSpPr>
        <p:spPr>
          <a:xfrm>
            <a:off x="317995" y="191748"/>
            <a:ext cx="11582401" cy="792843"/>
          </a:xfrm>
        </p:spPr>
        <p:txBody>
          <a:bodyPr>
            <a:noAutofit/>
          </a:bodyPr>
          <a:lstStyle/>
          <a:p>
            <a:pPr algn="ctr"/>
            <a:r>
              <a:rPr lang="en-US" sz="3600" b="1" cap="all" dirty="0">
                <a:solidFill>
                  <a:srgbClr val="E46C0A"/>
                </a:solidFill>
                <a:latin typeface="ITC Franklin Gothic Std Book"/>
                <a:ea typeface="+mj-ea"/>
              </a:rPr>
              <a:t>DSPG PROJECTS</a:t>
            </a:r>
          </a:p>
        </p:txBody>
      </p:sp>
      <p:pic>
        <p:nvPicPr>
          <p:cNvPr id="14" name="Shape 86">
            <a:extLst>
              <a:ext uri="{FF2B5EF4-FFF2-40B4-BE49-F238E27FC236}">
                <a16:creationId xmlns:a16="http://schemas.microsoft.com/office/drawing/2014/main" id="{849C942D-98D5-AD4C-9A37-3AA373BF4C34}"/>
              </a:ext>
            </a:extLst>
          </p:cNvPr>
          <p:cNvPicPr preferRelativeResize="0"/>
          <p:nvPr/>
        </p:nvPicPr>
        <p:blipFill rotWithShape="1">
          <a:blip r:embed="rId3">
            <a:alphaModFix/>
          </a:blip>
          <a:srcRect t="13395" b="8146"/>
          <a:stretch/>
        </p:blipFill>
        <p:spPr>
          <a:xfrm>
            <a:off x="4729797" y="5223632"/>
            <a:ext cx="3108985" cy="1565540"/>
          </a:xfrm>
          <a:prstGeom prst="rect">
            <a:avLst/>
          </a:prstGeom>
          <a:noFill/>
          <a:ln>
            <a:noFill/>
          </a:ln>
        </p:spPr>
      </p:pic>
      <p:pic>
        <p:nvPicPr>
          <p:cNvPr id="16" name="Picture 15">
            <a:extLst>
              <a:ext uri="{FF2B5EF4-FFF2-40B4-BE49-F238E27FC236}">
                <a16:creationId xmlns:a16="http://schemas.microsoft.com/office/drawing/2014/main" id="{4BCFBD29-BA12-084F-A444-F9CF66681482}"/>
              </a:ext>
            </a:extLst>
          </p:cNvPr>
          <p:cNvPicPr>
            <a:picLocks noChangeAspect="1"/>
          </p:cNvPicPr>
          <p:nvPr/>
        </p:nvPicPr>
        <p:blipFill>
          <a:blip r:embed="rId4"/>
          <a:stretch>
            <a:fillRect/>
          </a:stretch>
        </p:blipFill>
        <p:spPr>
          <a:xfrm>
            <a:off x="4584297" y="4434270"/>
            <a:ext cx="3909747" cy="731212"/>
          </a:xfrm>
          <a:prstGeom prst="rect">
            <a:avLst/>
          </a:prstGeom>
        </p:spPr>
      </p:pic>
      <p:pic>
        <p:nvPicPr>
          <p:cNvPr id="17" name="Picture 16">
            <a:extLst>
              <a:ext uri="{FF2B5EF4-FFF2-40B4-BE49-F238E27FC236}">
                <a16:creationId xmlns:a16="http://schemas.microsoft.com/office/drawing/2014/main" id="{73608F92-863F-344D-9EE7-B3463C6E30BD}"/>
              </a:ext>
            </a:extLst>
          </p:cNvPr>
          <p:cNvPicPr>
            <a:picLocks noChangeAspect="1"/>
          </p:cNvPicPr>
          <p:nvPr/>
        </p:nvPicPr>
        <p:blipFill>
          <a:blip r:embed="rId5"/>
          <a:stretch>
            <a:fillRect/>
          </a:stretch>
        </p:blipFill>
        <p:spPr>
          <a:xfrm>
            <a:off x="3544068" y="1779656"/>
            <a:ext cx="3441845" cy="686892"/>
          </a:xfrm>
          <a:prstGeom prst="rect">
            <a:avLst/>
          </a:prstGeom>
        </p:spPr>
      </p:pic>
      <p:pic>
        <p:nvPicPr>
          <p:cNvPr id="18" name="Shape 86">
            <a:extLst>
              <a:ext uri="{FF2B5EF4-FFF2-40B4-BE49-F238E27FC236}">
                <a16:creationId xmlns:a16="http://schemas.microsoft.com/office/drawing/2014/main" id="{6A73A0C4-F05D-074E-8DC4-0614597B9FF8}"/>
              </a:ext>
            </a:extLst>
          </p:cNvPr>
          <p:cNvPicPr preferRelativeResize="0"/>
          <p:nvPr/>
        </p:nvPicPr>
        <p:blipFill rotWithShape="1">
          <a:blip r:embed="rId6">
            <a:alphaModFix/>
          </a:blip>
          <a:srcRect t="4789"/>
          <a:stretch/>
        </p:blipFill>
        <p:spPr>
          <a:xfrm>
            <a:off x="3455344" y="2558329"/>
            <a:ext cx="3263423" cy="1817791"/>
          </a:xfrm>
          <a:prstGeom prst="rect">
            <a:avLst/>
          </a:prstGeom>
          <a:noFill/>
          <a:ln>
            <a:noFill/>
          </a:ln>
        </p:spPr>
      </p:pic>
      <p:pic>
        <p:nvPicPr>
          <p:cNvPr id="20" name="Picture 2" descr="Screen Shot 2017-07-11 at 11.21.35 AM.png">
            <a:extLst>
              <a:ext uri="{FF2B5EF4-FFF2-40B4-BE49-F238E27FC236}">
                <a16:creationId xmlns:a16="http://schemas.microsoft.com/office/drawing/2014/main" id="{1F20F9F5-B78E-124F-B264-D729399DD82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304" t="4420" r="2448" b="2182"/>
          <a:stretch/>
        </p:blipFill>
        <p:spPr bwMode="auto">
          <a:xfrm>
            <a:off x="317995" y="2326994"/>
            <a:ext cx="2594845" cy="208213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763FF149-D96A-A549-802D-F866461F2B39}"/>
              </a:ext>
            </a:extLst>
          </p:cNvPr>
          <p:cNvPicPr>
            <a:picLocks noChangeAspect="1"/>
          </p:cNvPicPr>
          <p:nvPr/>
        </p:nvPicPr>
        <p:blipFill>
          <a:blip r:embed="rId8"/>
          <a:stretch>
            <a:fillRect/>
          </a:stretch>
        </p:blipFill>
        <p:spPr>
          <a:xfrm>
            <a:off x="245570" y="1421103"/>
            <a:ext cx="2989691" cy="701999"/>
          </a:xfrm>
          <a:prstGeom prst="rect">
            <a:avLst/>
          </a:prstGeom>
        </p:spPr>
      </p:pic>
      <p:pic>
        <p:nvPicPr>
          <p:cNvPr id="22" name="Picture 21">
            <a:extLst>
              <a:ext uri="{FF2B5EF4-FFF2-40B4-BE49-F238E27FC236}">
                <a16:creationId xmlns:a16="http://schemas.microsoft.com/office/drawing/2014/main" id="{67D1430B-4C38-7E4D-A816-E9A8184383BA}"/>
              </a:ext>
            </a:extLst>
          </p:cNvPr>
          <p:cNvPicPr>
            <a:picLocks noChangeAspect="1"/>
          </p:cNvPicPr>
          <p:nvPr/>
        </p:nvPicPr>
        <p:blipFill>
          <a:blip r:embed="rId9"/>
          <a:stretch>
            <a:fillRect/>
          </a:stretch>
        </p:blipFill>
        <p:spPr>
          <a:xfrm>
            <a:off x="7155179" y="2182542"/>
            <a:ext cx="3597930" cy="816025"/>
          </a:xfrm>
          <a:prstGeom prst="rect">
            <a:avLst/>
          </a:prstGeom>
        </p:spPr>
      </p:pic>
      <p:pic>
        <p:nvPicPr>
          <p:cNvPr id="23" name="Picture 22">
            <a:extLst>
              <a:ext uri="{FF2B5EF4-FFF2-40B4-BE49-F238E27FC236}">
                <a16:creationId xmlns:a16="http://schemas.microsoft.com/office/drawing/2014/main" id="{C822C5CD-024B-5B40-AA85-4B4037F0F51D}"/>
              </a:ext>
            </a:extLst>
          </p:cNvPr>
          <p:cNvPicPr>
            <a:picLocks noChangeAspect="1"/>
          </p:cNvPicPr>
          <p:nvPr/>
        </p:nvPicPr>
        <p:blipFill>
          <a:blip r:embed="rId10"/>
          <a:stretch>
            <a:fillRect/>
          </a:stretch>
        </p:blipFill>
        <p:spPr>
          <a:xfrm>
            <a:off x="8745209" y="1414978"/>
            <a:ext cx="3210400" cy="665288"/>
          </a:xfrm>
          <a:prstGeom prst="rect">
            <a:avLst/>
          </a:prstGeom>
        </p:spPr>
      </p:pic>
      <p:pic>
        <p:nvPicPr>
          <p:cNvPr id="24" name="Shape 111">
            <a:extLst>
              <a:ext uri="{FF2B5EF4-FFF2-40B4-BE49-F238E27FC236}">
                <a16:creationId xmlns:a16="http://schemas.microsoft.com/office/drawing/2014/main" id="{7BCA81DB-5EEF-3145-97D4-A21871D72027}"/>
              </a:ext>
            </a:extLst>
          </p:cNvPr>
          <p:cNvPicPr preferRelativeResize="0"/>
          <p:nvPr/>
        </p:nvPicPr>
        <p:blipFill>
          <a:blip r:embed="rId11">
            <a:alphaModFix/>
          </a:blip>
          <a:stretch>
            <a:fillRect/>
          </a:stretch>
        </p:blipFill>
        <p:spPr>
          <a:xfrm>
            <a:off x="9225956" y="3059254"/>
            <a:ext cx="2784485" cy="1241634"/>
          </a:xfrm>
          <a:prstGeom prst="rect">
            <a:avLst/>
          </a:prstGeom>
          <a:noFill/>
          <a:ln>
            <a:noFill/>
          </a:ln>
        </p:spPr>
      </p:pic>
      <p:pic>
        <p:nvPicPr>
          <p:cNvPr id="25" name="Picture 24">
            <a:extLst>
              <a:ext uri="{FF2B5EF4-FFF2-40B4-BE49-F238E27FC236}">
                <a16:creationId xmlns:a16="http://schemas.microsoft.com/office/drawing/2014/main" id="{4BA1046B-30E4-9042-A645-26F6091088FD}"/>
              </a:ext>
            </a:extLst>
          </p:cNvPr>
          <p:cNvPicPr>
            <a:picLocks noChangeAspect="1"/>
          </p:cNvPicPr>
          <p:nvPr/>
        </p:nvPicPr>
        <p:blipFill>
          <a:blip r:embed="rId12"/>
          <a:stretch>
            <a:fillRect/>
          </a:stretch>
        </p:blipFill>
        <p:spPr>
          <a:xfrm>
            <a:off x="8253640" y="4450848"/>
            <a:ext cx="3938360" cy="524023"/>
          </a:xfrm>
          <a:prstGeom prst="rect">
            <a:avLst/>
          </a:prstGeom>
        </p:spPr>
      </p:pic>
      <p:pic>
        <p:nvPicPr>
          <p:cNvPr id="26" name="Picture 25">
            <a:extLst>
              <a:ext uri="{FF2B5EF4-FFF2-40B4-BE49-F238E27FC236}">
                <a16:creationId xmlns:a16="http://schemas.microsoft.com/office/drawing/2014/main" id="{8D09C1D3-935D-3940-862D-EEE44A5567F5}"/>
              </a:ext>
            </a:extLst>
          </p:cNvPr>
          <p:cNvPicPr>
            <a:picLocks noChangeAspect="1"/>
          </p:cNvPicPr>
          <p:nvPr/>
        </p:nvPicPr>
        <p:blipFill>
          <a:blip r:embed="rId13"/>
          <a:stretch>
            <a:fillRect/>
          </a:stretch>
        </p:blipFill>
        <p:spPr>
          <a:xfrm>
            <a:off x="726365" y="4766712"/>
            <a:ext cx="3449270" cy="620869"/>
          </a:xfrm>
          <a:prstGeom prst="rect">
            <a:avLst/>
          </a:prstGeom>
        </p:spPr>
      </p:pic>
      <p:pic>
        <p:nvPicPr>
          <p:cNvPr id="27" name="Shape 112">
            <a:extLst>
              <a:ext uri="{FF2B5EF4-FFF2-40B4-BE49-F238E27FC236}">
                <a16:creationId xmlns:a16="http://schemas.microsoft.com/office/drawing/2014/main" id="{850DF49B-4AD4-CF4E-B440-0DCAE2F4573F}"/>
              </a:ext>
            </a:extLst>
          </p:cNvPr>
          <p:cNvPicPr preferRelativeResize="0"/>
          <p:nvPr/>
        </p:nvPicPr>
        <p:blipFill>
          <a:blip r:embed="rId14">
            <a:alphaModFix/>
          </a:blip>
          <a:stretch>
            <a:fillRect/>
          </a:stretch>
        </p:blipFill>
        <p:spPr>
          <a:xfrm>
            <a:off x="9602369" y="5077147"/>
            <a:ext cx="2031657" cy="1678163"/>
          </a:xfrm>
          <a:prstGeom prst="rect">
            <a:avLst/>
          </a:prstGeom>
          <a:noFill/>
          <a:ln>
            <a:noFill/>
          </a:ln>
        </p:spPr>
      </p:pic>
      <p:sp>
        <p:nvSpPr>
          <p:cNvPr id="2" name="TextBox 1">
            <a:extLst>
              <a:ext uri="{FF2B5EF4-FFF2-40B4-BE49-F238E27FC236}">
                <a16:creationId xmlns:a16="http://schemas.microsoft.com/office/drawing/2014/main" id="{B67BF342-2053-984B-89F9-26D9890BFCBF}"/>
              </a:ext>
            </a:extLst>
          </p:cNvPr>
          <p:cNvSpPr txBox="1"/>
          <p:nvPr/>
        </p:nvSpPr>
        <p:spPr>
          <a:xfrm>
            <a:off x="2208497" y="735792"/>
            <a:ext cx="8661345" cy="646331"/>
          </a:xfrm>
          <a:prstGeom prst="rect">
            <a:avLst/>
          </a:prstGeom>
          <a:noFill/>
        </p:spPr>
        <p:txBody>
          <a:bodyPr wrap="none" rtlCol="0">
            <a:spAutoFit/>
          </a:bodyPr>
          <a:lstStyle/>
          <a:p>
            <a:r>
              <a:rPr lang="en-US" dirty="0">
                <a:solidFill>
                  <a:srgbClr val="169FD8"/>
                </a:solidFill>
                <a:hlinkClick r:id="rId15">
                  <a:extLst>
                    <a:ext uri="{A12FA001-AC4F-418D-AE19-62706E023703}">
                      <ahyp:hlinkClr xmlns:ahyp="http://schemas.microsoft.com/office/drawing/2018/hyperlinkcolor" val="tx"/>
                    </a:ext>
                  </a:extLst>
                </a:hlinkClick>
              </a:rPr>
              <a:t>https://datascienceforthepublicgood.org/events/symposium2020/poster-sessions</a:t>
            </a:r>
            <a:endParaRPr lang="en-US" dirty="0">
              <a:solidFill>
                <a:srgbClr val="169FD8"/>
              </a:solidFill>
            </a:endParaRPr>
          </a:p>
          <a:p>
            <a:endParaRPr lang="en-US" dirty="0">
              <a:solidFill>
                <a:srgbClr val="169FD8"/>
              </a:solidFill>
            </a:endParaRPr>
          </a:p>
        </p:txBody>
      </p:sp>
    </p:spTree>
    <p:extLst>
      <p:ext uri="{BB962C8B-B14F-4D97-AF65-F5344CB8AC3E}">
        <p14:creationId xmlns:p14="http://schemas.microsoft.com/office/powerpoint/2010/main" val="703023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03ADDD-A7F6-7846-A2F0-FE32784FDE2D}"/>
              </a:ext>
            </a:extLst>
          </p:cNvPr>
          <p:cNvPicPr>
            <a:picLocks noChangeAspect="1"/>
          </p:cNvPicPr>
          <p:nvPr/>
        </p:nvPicPr>
        <p:blipFill>
          <a:blip r:embed="rId3"/>
          <a:stretch>
            <a:fillRect/>
          </a:stretch>
        </p:blipFill>
        <p:spPr>
          <a:xfrm>
            <a:off x="368458" y="464090"/>
            <a:ext cx="11594942" cy="3662788"/>
          </a:xfrm>
          <a:prstGeom prst="rect">
            <a:avLst/>
          </a:prstGeom>
        </p:spPr>
      </p:pic>
      <p:sp>
        <p:nvSpPr>
          <p:cNvPr id="5" name="Content Placeholder 4">
            <a:extLst>
              <a:ext uri="{FF2B5EF4-FFF2-40B4-BE49-F238E27FC236}">
                <a16:creationId xmlns:a16="http://schemas.microsoft.com/office/drawing/2014/main" id="{4E33544E-BEE0-5C4D-98A8-BA2BA4B94E4D}"/>
              </a:ext>
            </a:extLst>
          </p:cNvPr>
          <p:cNvSpPr>
            <a:spLocks noGrp="1"/>
          </p:cNvSpPr>
          <p:nvPr>
            <p:ph sz="half" idx="1"/>
          </p:nvPr>
        </p:nvSpPr>
        <p:spPr>
          <a:xfrm>
            <a:off x="713652" y="1687242"/>
            <a:ext cx="7334213" cy="1835376"/>
          </a:xfrm>
          <a:solidFill>
            <a:schemeClr val="bg1"/>
          </a:solidFill>
        </p:spPr>
        <p:txBody>
          <a:bodyPr>
            <a:normAutofit fontScale="70000" lnSpcReduction="20000"/>
          </a:bodyPr>
          <a:lstStyle/>
          <a:p>
            <a:pPr>
              <a:buFont typeface="Arial" panose="020B0604020202020204" pitchFamily="34" charset="0"/>
              <a:buChar char="•"/>
            </a:pPr>
            <a:r>
              <a:rPr lang="en-US" sz="2900" dirty="0">
                <a:solidFill>
                  <a:srgbClr val="01316C"/>
                </a:solidFill>
                <a:latin typeface="ITC Franklin Gothic Std Book" panose="020B0504030503020204" pitchFamily="34" charset="0"/>
              </a:rPr>
              <a:t>At the end of the summer program, scholars have an opportunity to present their research at the DSPG Annual Symposium</a:t>
            </a:r>
          </a:p>
          <a:p>
            <a:pPr>
              <a:buFont typeface="Arial" panose="020B0604020202020204" pitchFamily="34" charset="0"/>
              <a:buChar char="•"/>
            </a:pPr>
            <a:r>
              <a:rPr lang="en-US" sz="2900" dirty="0">
                <a:solidFill>
                  <a:srgbClr val="01316C"/>
                </a:solidFill>
                <a:latin typeface="ITC Franklin Gothic Std Book" panose="020B0504030503020204" pitchFamily="34" charset="0"/>
              </a:rPr>
              <a:t>Brings together a community of scientists, scholars, researchers, and policy-makers hoping to gain insight on using data science to positively transform the areas in which we live, work, and play. </a:t>
            </a:r>
            <a:endParaRPr lang="en-US" sz="3200" dirty="0">
              <a:solidFill>
                <a:srgbClr val="01316C"/>
              </a:solidFill>
            </a:endParaRPr>
          </a:p>
          <a:p>
            <a:pPr lvl="1"/>
            <a:endParaRPr lang="en-US" sz="3200" dirty="0">
              <a:solidFill>
                <a:srgbClr val="01316C"/>
              </a:solidFill>
            </a:endParaRPr>
          </a:p>
          <a:p>
            <a:pPr marL="460375" indent="-457200"/>
            <a:endParaRPr lang="en-US" sz="3200" dirty="0">
              <a:solidFill>
                <a:srgbClr val="01316C"/>
              </a:solidFill>
            </a:endParaRPr>
          </a:p>
          <a:p>
            <a:pPr lvl="1"/>
            <a:endParaRPr lang="en-US" sz="3200" dirty="0">
              <a:solidFill>
                <a:srgbClr val="01316C"/>
              </a:solidFill>
            </a:endParaRPr>
          </a:p>
        </p:txBody>
      </p:sp>
      <p:pic>
        <p:nvPicPr>
          <p:cNvPr id="8" name="Picture 7">
            <a:extLst>
              <a:ext uri="{FF2B5EF4-FFF2-40B4-BE49-F238E27FC236}">
                <a16:creationId xmlns:a16="http://schemas.microsoft.com/office/drawing/2014/main" id="{50FD1A9E-7A73-E248-A586-5EE69EBE1CBA}"/>
              </a:ext>
            </a:extLst>
          </p:cNvPr>
          <p:cNvPicPr>
            <a:picLocks noChangeAspect="1"/>
          </p:cNvPicPr>
          <p:nvPr/>
        </p:nvPicPr>
        <p:blipFill>
          <a:blip r:embed="rId4"/>
          <a:stretch>
            <a:fillRect/>
          </a:stretch>
        </p:blipFill>
        <p:spPr>
          <a:xfrm>
            <a:off x="441181" y="3207032"/>
            <a:ext cx="3339730" cy="2797447"/>
          </a:xfrm>
          <a:prstGeom prst="rect">
            <a:avLst/>
          </a:prstGeom>
        </p:spPr>
      </p:pic>
      <p:sp>
        <p:nvSpPr>
          <p:cNvPr id="9" name="Rectangle 8">
            <a:extLst>
              <a:ext uri="{FF2B5EF4-FFF2-40B4-BE49-F238E27FC236}">
                <a16:creationId xmlns:a16="http://schemas.microsoft.com/office/drawing/2014/main" id="{1A753A2B-EA40-0B40-9BCC-47CCA03E5A7F}"/>
              </a:ext>
            </a:extLst>
          </p:cNvPr>
          <p:cNvSpPr/>
          <p:nvPr/>
        </p:nvSpPr>
        <p:spPr>
          <a:xfrm>
            <a:off x="8047864" y="4315485"/>
            <a:ext cx="3796805" cy="1323439"/>
          </a:xfrm>
          <a:prstGeom prst="rect">
            <a:avLst/>
          </a:prstGeom>
        </p:spPr>
        <p:txBody>
          <a:bodyPr wrap="square">
            <a:spAutoFit/>
          </a:bodyPr>
          <a:lstStyle/>
          <a:p>
            <a:r>
              <a:rPr lang="en-US" sz="2000" dirty="0">
                <a:solidFill>
                  <a:srgbClr val="01316C"/>
                </a:solidFill>
                <a:latin typeface="ITC Franklin Gothic Std Book" panose="020B0504030503020204" pitchFamily="34" charset="0"/>
              </a:rPr>
              <a:t>The 2019 and 2020 symposium keynote speakers and the young scholar poster speed session are available on </a:t>
            </a:r>
            <a:r>
              <a:rPr lang="en-US" sz="2000" dirty="0">
                <a:solidFill>
                  <a:srgbClr val="01316C"/>
                </a:solidFill>
                <a:latin typeface="ITC Franklin Gothic Std Book" panose="020B0504030503020204" pitchFamily="34" charset="0"/>
                <a:hlinkClick r:id="rId5">
                  <a:extLst>
                    <a:ext uri="{A12FA001-AC4F-418D-AE19-62706E023703}">
                      <ahyp:hlinkClr xmlns:ahyp="http://schemas.microsoft.com/office/drawing/2018/hyperlinkcolor" val="tx"/>
                    </a:ext>
                  </a:extLst>
                </a:hlinkClick>
              </a:rPr>
              <a:t>YouTube</a:t>
            </a:r>
            <a:r>
              <a:rPr lang="en-US" sz="2000" dirty="0">
                <a:solidFill>
                  <a:srgbClr val="01316C"/>
                </a:solidFill>
                <a:latin typeface="ITC Franklin Gothic Std Book" panose="020B0504030503020204" pitchFamily="34" charset="0"/>
              </a:rPr>
              <a:t>.</a:t>
            </a:r>
          </a:p>
        </p:txBody>
      </p:sp>
      <p:sp>
        <p:nvSpPr>
          <p:cNvPr id="10" name="Rectangle 9">
            <a:extLst>
              <a:ext uri="{FF2B5EF4-FFF2-40B4-BE49-F238E27FC236}">
                <a16:creationId xmlns:a16="http://schemas.microsoft.com/office/drawing/2014/main" id="{CF4E6921-E2DB-8C4B-AA4A-B24B39004D90}"/>
              </a:ext>
            </a:extLst>
          </p:cNvPr>
          <p:cNvSpPr/>
          <p:nvPr/>
        </p:nvSpPr>
        <p:spPr>
          <a:xfrm>
            <a:off x="3824757" y="3320488"/>
            <a:ext cx="3809222" cy="7603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person, indoor, person, standing&#10;&#10;Description automatically generated">
            <a:extLst>
              <a:ext uri="{FF2B5EF4-FFF2-40B4-BE49-F238E27FC236}">
                <a16:creationId xmlns:a16="http://schemas.microsoft.com/office/drawing/2014/main" id="{AFF47D9A-E04F-D145-A509-CCD7FBC7D9C9}"/>
              </a:ext>
            </a:extLst>
          </p:cNvPr>
          <p:cNvPicPr>
            <a:picLocks noChangeAspect="1"/>
          </p:cNvPicPr>
          <p:nvPr/>
        </p:nvPicPr>
        <p:blipFill>
          <a:blip r:embed="rId6"/>
          <a:stretch>
            <a:fillRect/>
          </a:stretch>
        </p:blipFill>
        <p:spPr>
          <a:xfrm>
            <a:off x="4053382" y="3207032"/>
            <a:ext cx="3823988" cy="2797447"/>
          </a:xfrm>
          <a:prstGeom prst="rect">
            <a:avLst/>
          </a:prstGeom>
        </p:spPr>
      </p:pic>
    </p:spTree>
    <p:extLst>
      <p:ext uri="{BB962C8B-B14F-4D97-AF65-F5344CB8AC3E}">
        <p14:creationId xmlns:p14="http://schemas.microsoft.com/office/powerpoint/2010/main" val="59219742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45AE3D1135F4E41AB498540A40487BD" ma:contentTypeVersion="16" ma:contentTypeDescription="Create a new document." ma:contentTypeScope="" ma:versionID="e12403c31acac8bd87567a5eb6d8d393">
  <xsd:schema xmlns:xsd="http://www.w3.org/2001/XMLSchema" xmlns:xs="http://www.w3.org/2001/XMLSchema" xmlns:p="http://schemas.microsoft.com/office/2006/metadata/properties" xmlns:ns2="7a2657dd-b8a5-4c99-8d51-b0b9d254c989" xmlns:ns3="5ba80a41-9917-4a22-8f13-cb051ddce64c" targetNamespace="http://schemas.microsoft.com/office/2006/metadata/properties" ma:root="true" ma:fieldsID="7704fff892d3eff62f8741d377d9f709" ns2:_="" ns3:_="">
    <xsd:import namespace="7a2657dd-b8a5-4c99-8d51-b0b9d254c989"/>
    <xsd:import namespace="5ba80a41-9917-4a22-8f13-cb051ddce64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2657dd-b8a5-4c99-8d51-b0b9d254c9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d038b50-52dc-447d-ac2e-a29bd036c4b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ba80a41-9917-4a22-8f13-cb051ddce64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ceef030-0fd2-4c4f-af00-feafa4f18198}" ma:internalName="TaxCatchAll" ma:showField="CatchAllData" ma:web="5ba80a41-9917-4a22-8f13-cb051ddce6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a2657dd-b8a5-4c99-8d51-b0b9d254c989">
      <Terms xmlns="http://schemas.microsoft.com/office/infopath/2007/PartnerControls"/>
    </lcf76f155ced4ddcb4097134ff3c332f>
    <TaxCatchAll xmlns="5ba80a41-9917-4a22-8f13-cb051ddce64c" xsi:nil="true"/>
  </documentManagement>
</p:properties>
</file>

<file path=customXml/itemProps1.xml><?xml version="1.0" encoding="utf-8"?>
<ds:datastoreItem xmlns:ds="http://schemas.openxmlformats.org/officeDocument/2006/customXml" ds:itemID="{910FE5CC-7A36-4329-BBB3-3B071B01F1FC}">
  <ds:schemaRefs>
    <ds:schemaRef ds:uri="http://schemas.microsoft.com/sharepoint/v3/contenttype/forms"/>
  </ds:schemaRefs>
</ds:datastoreItem>
</file>

<file path=customXml/itemProps2.xml><?xml version="1.0" encoding="utf-8"?>
<ds:datastoreItem xmlns:ds="http://schemas.openxmlformats.org/officeDocument/2006/customXml" ds:itemID="{88B1D057-C2B7-4A6E-97EE-193DFB3188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2657dd-b8a5-4c99-8d51-b0b9d254c989"/>
    <ds:schemaRef ds:uri="5ba80a41-9917-4a22-8f13-cb051ddce6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2C80D0-B70D-4A25-91BD-A2C65A08D27B}">
  <ds:schemaRefs>
    <ds:schemaRef ds:uri="http://schemas.microsoft.com/office/2006/metadata/properties"/>
    <ds:schemaRef ds:uri="http://schemas.microsoft.com/office/infopath/2007/PartnerControls"/>
    <ds:schemaRef ds:uri="7a2657dd-b8a5-4c99-8d51-b0b9d254c989"/>
    <ds:schemaRef ds:uri="5ba80a41-9917-4a22-8f13-cb051ddce64c"/>
  </ds:schemaRefs>
</ds:datastoreItem>
</file>

<file path=docProps/app.xml><?xml version="1.0" encoding="utf-8"?>
<Properties xmlns="http://schemas.openxmlformats.org/officeDocument/2006/extended-properties" xmlns:vt="http://schemas.openxmlformats.org/officeDocument/2006/docPropsVTypes">
  <Template>Office Theme</Template>
  <TotalTime>455</TotalTime>
  <Words>2377</Words>
  <Application>Microsoft Office PowerPoint</Application>
  <PresentationFormat>Widescreen</PresentationFormat>
  <Paragraphs>359</Paragraphs>
  <Slides>13</Slides>
  <Notes>9</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Data Science for the Public Good (DSPG) Young Scholars Program: Overview 2014-2021</vt:lpstr>
      <vt:lpstr>PowerPoint Presentation</vt:lpstr>
      <vt:lpstr>PowerPoint Presentation</vt:lpstr>
      <vt:lpstr>PowerPoint Presentation</vt:lpstr>
      <vt:lpstr>PowerPoint Presentation</vt:lpstr>
      <vt:lpstr>DSPG Trainings Development</vt:lpstr>
      <vt:lpstr>DSPG Trainings Development</vt:lpstr>
      <vt:lpstr>DSPG PROJECTS</vt:lpstr>
      <vt:lpstr>PowerPoint Presentation</vt:lpstr>
      <vt:lpstr>Expanding the Impact: 2020: Three-State Coalition for the Public Good</vt:lpstr>
      <vt:lpstr>2020 – “VIRTUAL” YOUNG SCHOLARS PROGRAM</vt:lpstr>
      <vt:lpstr>DSPG NUMBERS</vt:lpstr>
      <vt:lpstr>Continuing Challenges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Schroeder, Aaron (ads7fg)</dc:creator>
  <cp:lastModifiedBy>Schroeder, Aaron (ads7fg)</cp:lastModifiedBy>
  <cp:revision>15</cp:revision>
  <dcterms:created xsi:type="dcterms:W3CDTF">2022-06-22T10:52:50Z</dcterms:created>
  <dcterms:modified xsi:type="dcterms:W3CDTF">2022-10-28T13:49:37Z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0x010100D45AE3D1135F4E41AB498540A40487BD</vt:lpwstr>
  </property>
</Properties>
</file>